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420" r:id="rId1"/>
    <p:sldMasterId id="2147484434" r:id="rId2"/>
  </p:sldMasterIdLst>
  <p:notesMasterIdLst>
    <p:notesMasterId r:id="rId63"/>
  </p:notesMasterIdLst>
  <p:handoutMasterIdLst>
    <p:handoutMasterId r:id="rId64"/>
  </p:handoutMasterIdLst>
  <p:sldIdLst>
    <p:sldId id="317" r:id="rId3"/>
    <p:sldId id="393" r:id="rId4"/>
    <p:sldId id="394" r:id="rId5"/>
    <p:sldId id="395" r:id="rId6"/>
    <p:sldId id="396" r:id="rId7"/>
    <p:sldId id="397" r:id="rId8"/>
    <p:sldId id="398" r:id="rId9"/>
    <p:sldId id="399" r:id="rId10"/>
    <p:sldId id="400" r:id="rId11"/>
    <p:sldId id="401" r:id="rId12"/>
    <p:sldId id="402" r:id="rId13"/>
    <p:sldId id="403" r:id="rId14"/>
    <p:sldId id="455" r:id="rId15"/>
    <p:sldId id="405" r:id="rId16"/>
    <p:sldId id="406" r:id="rId17"/>
    <p:sldId id="407" r:id="rId18"/>
    <p:sldId id="408" r:id="rId19"/>
    <p:sldId id="410" r:id="rId20"/>
    <p:sldId id="409" r:id="rId21"/>
    <p:sldId id="411" r:id="rId22"/>
    <p:sldId id="412" r:id="rId23"/>
    <p:sldId id="413" r:id="rId24"/>
    <p:sldId id="414" r:id="rId25"/>
    <p:sldId id="415" r:id="rId26"/>
    <p:sldId id="416" r:id="rId27"/>
    <p:sldId id="417" r:id="rId28"/>
    <p:sldId id="418" r:id="rId29"/>
    <p:sldId id="419" r:id="rId30"/>
    <p:sldId id="420" r:id="rId31"/>
    <p:sldId id="421" r:id="rId32"/>
    <p:sldId id="422" r:id="rId33"/>
    <p:sldId id="423" r:id="rId34"/>
    <p:sldId id="424" r:id="rId35"/>
    <p:sldId id="432" r:id="rId36"/>
    <p:sldId id="430" r:id="rId37"/>
    <p:sldId id="429" r:id="rId38"/>
    <p:sldId id="425" r:id="rId39"/>
    <p:sldId id="434" r:id="rId40"/>
    <p:sldId id="428" r:id="rId41"/>
    <p:sldId id="435" r:id="rId42"/>
    <p:sldId id="436" r:id="rId43"/>
    <p:sldId id="441" r:id="rId44"/>
    <p:sldId id="438" r:id="rId45"/>
    <p:sldId id="439" r:id="rId46"/>
    <p:sldId id="440" r:id="rId47"/>
    <p:sldId id="442" r:id="rId48"/>
    <p:sldId id="431" r:id="rId49"/>
    <p:sldId id="427" r:id="rId50"/>
    <p:sldId id="426" r:id="rId51"/>
    <p:sldId id="433" r:id="rId52"/>
    <p:sldId id="437" r:id="rId53"/>
    <p:sldId id="443" r:id="rId54"/>
    <p:sldId id="452" r:id="rId55"/>
    <p:sldId id="453" r:id="rId56"/>
    <p:sldId id="446" r:id="rId57"/>
    <p:sldId id="447" r:id="rId58"/>
    <p:sldId id="448" r:id="rId59"/>
    <p:sldId id="449" r:id="rId60"/>
    <p:sldId id="450" r:id="rId61"/>
    <p:sldId id="451" r:id="rId62"/>
  </p:sldIdLst>
  <p:sldSz cx="9144000" cy="6858000" type="screen4x3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E3F3"/>
    <a:srgbClr val="77EAED"/>
    <a:srgbClr val="66CCFF"/>
    <a:srgbClr val="93FFFF"/>
    <a:srgbClr val="008080"/>
    <a:srgbClr val="30B2D0"/>
    <a:srgbClr val="F27900"/>
    <a:srgbClr val="33CCCC"/>
    <a:srgbClr val="FF9933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69" autoAdjust="0"/>
    <p:restoredTop sz="96433" autoAdjust="0"/>
  </p:normalViewPr>
  <p:slideViewPr>
    <p:cSldViewPr>
      <p:cViewPr>
        <p:scale>
          <a:sx n="120" d="100"/>
          <a:sy n="120" d="100"/>
        </p:scale>
        <p:origin x="1014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67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0270600462834266E-3"/>
          <c:y val="7.7602488612376397E-2"/>
          <c:w val="0.50919659567159659"/>
          <c:h val="0.789320075547161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росходов бюджета муниципального образования «Город Майкоп» в 2023 году</c:v>
                </c:pt>
              </c:strCache>
            </c:strRef>
          </c:tx>
          <c:spPr>
            <a:effectLst>
              <a:outerShdw blurRad="292100" dist="101600" dir="2700000" algn="tl" rotWithShape="0">
                <a:srgbClr val="0070C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65100" prst="coolSlant"/>
            </a:sp3d>
          </c:spPr>
          <c:explosion val="20"/>
          <c:dPt>
            <c:idx val="0"/>
            <c:bubble3D val="0"/>
            <c:spPr>
              <a:solidFill>
                <a:srgbClr val="00FFFF"/>
              </a:solidFill>
              <a:ln>
                <a:noFill/>
              </a:ln>
              <a:effectLst>
                <a:outerShdw blurRad="292100" dist="101600" dir="2700000" algn="tl" rotWithShape="0">
                  <a:srgbClr val="0070C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65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047E-4698-A06A-4ADEE2C0FFC9}"/>
              </c:ext>
            </c:extLst>
          </c:dPt>
          <c:dPt>
            <c:idx val="1"/>
            <c:bubble3D val="0"/>
            <c:spPr>
              <a:solidFill>
                <a:srgbClr val="00FFCC"/>
              </a:solidFill>
              <a:ln>
                <a:noFill/>
              </a:ln>
              <a:effectLst>
                <a:outerShdw blurRad="292100" dist="101600" dir="2700000" algn="tl" rotWithShape="0">
                  <a:srgbClr val="0070C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65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1AB-46F4-A9CE-FE38F6F7975E}"/>
              </c:ext>
            </c:extLst>
          </c:dPt>
          <c:dPt>
            <c:idx val="2"/>
            <c:bubble3D val="0"/>
            <c:spPr>
              <a:solidFill>
                <a:srgbClr val="009999"/>
              </a:solidFill>
              <a:ln>
                <a:noFill/>
              </a:ln>
              <a:effectLst>
                <a:outerShdw blurRad="292100" dist="101600" dir="2700000" algn="tl" rotWithShape="0">
                  <a:srgbClr val="0070C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65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47E-4698-A06A-4ADEE2C0FFC9}"/>
              </c:ext>
            </c:extLst>
          </c:dPt>
          <c:dPt>
            <c:idx val="3"/>
            <c:bubble3D val="0"/>
            <c:spPr>
              <a:solidFill>
                <a:srgbClr val="99FFCC"/>
              </a:solidFill>
              <a:ln>
                <a:noFill/>
              </a:ln>
              <a:effectLst>
                <a:outerShdw blurRad="292100" dist="101600" dir="2700000" algn="tl" rotWithShape="0">
                  <a:srgbClr val="0070C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65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47E-4698-A06A-4ADEE2C0FFC9}"/>
              </c:ext>
            </c:extLst>
          </c:dPt>
          <c:dPt>
            <c:idx val="4"/>
            <c:bubble3D val="0"/>
            <c:spPr>
              <a:solidFill>
                <a:srgbClr val="33CCCC"/>
              </a:solidFill>
              <a:ln>
                <a:noFill/>
              </a:ln>
              <a:effectLst>
                <a:outerShdw blurRad="292100" dist="101600" dir="2700000" algn="tl" rotWithShape="0">
                  <a:srgbClr val="0070C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397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47E-4698-A06A-4ADEE2C0FFC9}"/>
              </c:ext>
            </c:extLst>
          </c:dPt>
          <c:dPt>
            <c:idx val="5"/>
            <c:bubble3D val="0"/>
            <c:spPr>
              <a:solidFill>
                <a:srgbClr val="CCECFF"/>
              </a:solidFill>
              <a:ln>
                <a:noFill/>
              </a:ln>
              <a:effectLst>
                <a:outerShdw blurRad="292100" dist="101600" dir="2700000" algn="tl" rotWithShape="0">
                  <a:srgbClr val="0070C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65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47E-4698-A06A-4ADEE2C0FFC9}"/>
              </c:ext>
            </c:extLst>
          </c:dPt>
          <c:dPt>
            <c:idx val="6"/>
            <c:bubble3D val="0"/>
            <c:spPr>
              <a:solidFill>
                <a:srgbClr val="66CCFF"/>
              </a:solidFill>
              <a:ln>
                <a:noFill/>
              </a:ln>
              <a:effectLst>
                <a:outerShdw blurRad="292100" dist="101600" dir="2700000" algn="tl" rotWithShape="0">
                  <a:srgbClr val="0070C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65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1AB-46F4-A9CE-FE38F6F7975E}"/>
              </c:ext>
            </c:extLst>
          </c:dPt>
          <c:dPt>
            <c:idx val="7"/>
            <c:bubble3D val="0"/>
            <c:spPr>
              <a:solidFill>
                <a:srgbClr val="33CCFF"/>
              </a:solidFill>
              <a:ln>
                <a:noFill/>
              </a:ln>
              <a:effectLst>
                <a:outerShdw blurRad="292100" dist="101600" dir="2700000" algn="tl" rotWithShape="0">
                  <a:srgbClr val="0070C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65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47E-4698-A06A-4ADEE2C0FFC9}"/>
              </c:ext>
            </c:extLst>
          </c:dPt>
          <c:dPt>
            <c:idx val="8"/>
            <c:bubble3D val="0"/>
            <c:spPr>
              <a:solidFill>
                <a:srgbClr val="3366FF"/>
              </a:solidFill>
              <a:ln>
                <a:noFill/>
              </a:ln>
              <a:effectLst>
                <a:outerShdw blurRad="292100" dist="101600" dir="2700000" algn="tl" rotWithShape="0">
                  <a:srgbClr val="0070C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65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21AB-46F4-A9CE-FE38F6F7975E}"/>
              </c:ext>
            </c:extLst>
          </c:dPt>
          <c:dPt>
            <c:idx val="9"/>
            <c:bubble3D val="0"/>
            <c:spPr>
              <a:solidFill>
                <a:srgbClr val="0000FF"/>
              </a:solidFill>
              <a:ln>
                <a:noFill/>
              </a:ln>
              <a:effectLst>
                <a:outerShdw blurRad="292100" dist="101600" dir="2700000" algn="tl" rotWithShape="0">
                  <a:srgbClr val="0070C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65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047E-4698-A06A-4ADEE2C0FFC9}"/>
              </c:ext>
            </c:extLst>
          </c:dPt>
          <c:dLbls>
            <c:dLbl>
              <c:idx val="1"/>
              <c:layout>
                <c:manualLayout>
                  <c:x val="5.9427348830785737E-3"/>
                  <c:y val="3.8169832981520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3772944734330703E-2"/>
                  <c:y val="-0.103221864237306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4.6821909731382609E-2"/>
                  <c:y val="-0.114177683961041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2.3982968619695066E-2"/>
                  <c:y val="1.4763729955930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3.477952073458562E-3"/>
                  <c:y val="6.204514313224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4.8273301952438202E-2"/>
                  <c:y val="5.7151242454542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ln>
                      <a:noFill/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— 545 895,6 тыс. руб. (8,5%)</c:v>
                </c:pt>
                <c:pt idx="1">
                  <c:v>Национальная безопасность и правоохранительная деятельность — 73 953,9 тыс. руб. (1,2%)</c:v>
                </c:pt>
                <c:pt idx="2">
                  <c:v>Национальная экономика — 632 025,2 тыс. руб. (9,9%)</c:v>
                </c:pt>
                <c:pt idx="3">
                  <c:v>Жилищно-коммунальное хозяйство — 796 134,2 тыс. руб. (12,4%)</c:v>
                </c:pt>
                <c:pt idx="4">
                  <c:v>Образование — 3 512 362,4 тыс.руб. (54,9%)</c:v>
                </c:pt>
                <c:pt idx="5">
                  <c:v>Культура, кинематография — 288 725,9 тыс. руб. (4,5%)</c:v>
                </c:pt>
                <c:pt idx="6">
                  <c:v>Социальная политика —333 154,5 тыс. руб. (5,2%)</c:v>
                </c:pt>
                <c:pt idx="7">
                  <c:v>Физическая культура и спорт — 113 886,1 тыс. руб. (1,8%)</c:v>
                </c:pt>
                <c:pt idx="8">
                  <c:v>Средства массовой информации — 16 569,5 тыс. руб. (0,3%)</c:v>
                </c:pt>
                <c:pt idx="9">
                  <c:v>Обслуживание государственного (муниципального) долга — 86 675,5 тыс.руб. (1,3%)</c:v>
                </c:pt>
              </c:strCache>
            </c:strRef>
          </c:cat>
          <c:val>
            <c:numRef>
              <c:f>Лист1!$B$2:$B$11</c:f>
              <c:numCache>
                <c:formatCode>0.0%</c:formatCode>
                <c:ptCount val="10"/>
                <c:pt idx="0">
                  <c:v>8.5000000000000006E-2</c:v>
                </c:pt>
                <c:pt idx="1">
                  <c:v>1.2E-2</c:v>
                </c:pt>
                <c:pt idx="2">
                  <c:v>9.9000000000000005E-2</c:v>
                </c:pt>
                <c:pt idx="3">
                  <c:v>0.124</c:v>
                </c:pt>
                <c:pt idx="4">
                  <c:v>0.54900000000000004</c:v>
                </c:pt>
                <c:pt idx="5">
                  <c:v>4.4999999999999998E-2</c:v>
                </c:pt>
                <c:pt idx="6">
                  <c:v>5.1999999999999998E-2</c:v>
                </c:pt>
                <c:pt idx="7">
                  <c:v>1.7999999999999999E-2</c:v>
                </c:pt>
                <c:pt idx="8">
                  <c:v>3.0000000000000001E-3</c:v>
                </c:pt>
                <c:pt idx="9">
                  <c:v>1.2999999999999999E-2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47E-4698-A06A-4ADEE2C0FFC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20000">
                    <a:schemeClr val="accent2">
                      <a:tint val="9000"/>
                    </a:schemeClr>
                  </a:gs>
                  <a:gs pos="100000">
                    <a:schemeClr val="accent2">
                      <a:tint val="70000"/>
                      <a:satMod val="100000"/>
                    </a:schemeClr>
                  </a:gs>
                </a:gsLst>
                <a:path path="circle">
                  <a:fillToRect l="-15000" t="-15000" r="115000" b="115000"/>
                </a:path>
              </a:gradFill>
              <a:ln>
                <a:noFill/>
              </a:ln>
              <a:effectLst>
                <a:outerShdw blurRad="130000" dist="101600" dir="2700000" algn="tl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gradFill rotWithShape="1">
                <a:gsLst>
                  <a:gs pos="20000">
                    <a:schemeClr val="accent4">
                      <a:tint val="9000"/>
                    </a:schemeClr>
                  </a:gs>
                  <a:gs pos="100000">
                    <a:schemeClr val="accent4">
                      <a:tint val="70000"/>
                      <a:satMod val="100000"/>
                    </a:schemeClr>
                  </a:gs>
                </a:gsLst>
                <a:path path="circle">
                  <a:fillToRect l="-15000" t="-15000" r="115000" b="115000"/>
                </a:path>
              </a:gradFill>
              <a:ln>
                <a:noFill/>
              </a:ln>
              <a:effectLst>
                <a:outerShdw blurRad="130000" dist="101600" dir="2700000" algn="tl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2"/>
            <c:bubble3D val="0"/>
            <c:spPr>
              <a:gradFill rotWithShape="1">
                <a:gsLst>
                  <a:gs pos="20000">
                    <a:schemeClr val="accent6">
                      <a:tint val="9000"/>
                    </a:schemeClr>
                  </a:gs>
                  <a:gs pos="100000">
                    <a:schemeClr val="accent6">
                      <a:tint val="70000"/>
                      <a:satMod val="100000"/>
                    </a:schemeClr>
                  </a:gs>
                </a:gsLst>
                <a:path path="circle">
                  <a:fillToRect l="-15000" t="-15000" r="115000" b="115000"/>
                </a:path>
              </a:gradFill>
              <a:ln>
                <a:noFill/>
              </a:ln>
              <a:effectLst>
                <a:outerShdw blurRad="130000" dist="101600" dir="2700000" algn="tl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3"/>
            <c:bubble3D val="0"/>
            <c:spPr>
              <a:gradFill rotWithShape="1">
                <a:gsLst>
                  <a:gs pos="20000">
                    <a:schemeClr val="accent2">
                      <a:lumMod val="60000"/>
                      <a:tint val="9000"/>
                    </a:schemeClr>
                  </a:gs>
                  <a:gs pos="100000">
                    <a:schemeClr val="accent2">
                      <a:lumMod val="60000"/>
                      <a:tint val="70000"/>
                      <a:satMod val="100000"/>
                    </a:schemeClr>
                  </a:gs>
                </a:gsLst>
                <a:path path="circle">
                  <a:fillToRect l="-15000" t="-15000" r="115000" b="115000"/>
                </a:path>
              </a:gradFill>
              <a:ln>
                <a:noFill/>
              </a:ln>
              <a:effectLst>
                <a:outerShdw blurRad="130000" dist="101600" dir="2700000" algn="tl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4"/>
            <c:bubble3D val="0"/>
            <c:spPr>
              <a:gradFill rotWithShape="1">
                <a:gsLst>
                  <a:gs pos="20000">
                    <a:schemeClr val="accent4">
                      <a:lumMod val="60000"/>
                      <a:tint val="9000"/>
                    </a:schemeClr>
                  </a:gs>
                  <a:gs pos="100000">
                    <a:schemeClr val="accent4">
                      <a:lumMod val="60000"/>
                      <a:tint val="70000"/>
                      <a:satMod val="100000"/>
                    </a:schemeClr>
                  </a:gs>
                </a:gsLst>
                <a:path path="circle">
                  <a:fillToRect l="-15000" t="-15000" r="115000" b="115000"/>
                </a:path>
              </a:gradFill>
              <a:ln>
                <a:noFill/>
              </a:ln>
              <a:effectLst>
                <a:outerShdw blurRad="130000" dist="101600" dir="2700000" algn="tl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5"/>
            <c:bubble3D val="0"/>
            <c:spPr>
              <a:gradFill rotWithShape="1">
                <a:gsLst>
                  <a:gs pos="20000">
                    <a:schemeClr val="accent6">
                      <a:lumMod val="60000"/>
                      <a:tint val="9000"/>
                    </a:schemeClr>
                  </a:gs>
                  <a:gs pos="100000">
                    <a:schemeClr val="accent6">
                      <a:lumMod val="60000"/>
                      <a:tint val="70000"/>
                      <a:satMod val="100000"/>
                    </a:schemeClr>
                  </a:gs>
                </a:gsLst>
                <a:path path="circle">
                  <a:fillToRect l="-15000" t="-15000" r="115000" b="115000"/>
                </a:path>
              </a:gradFill>
              <a:ln>
                <a:noFill/>
              </a:ln>
              <a:effectLst>
                <a:outerShdw blurRad="130000" dist="101600" dir="2700000" algn="tl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6"/>
            <c:bubble3D val="0"/>
            <c:spPr>
              <a:gradFill rotWithShape="1">
                <a:gsLst>
                  <a:gs pos="20000">
                    <a:schemeClr val="accent2">
                      <a:lumMod val="80000"/>
                      <a:lumOff val="20000"/>
                      <a:tint val="9000"/>
                    </a:schemeClr>
                  </a:gs>
                  <a:gs pos="100000">
                    <a:schemeClr val="accent2">
                      <a:lumMod val="80000"/>
                      <a:lumOff val="20000"/>
                      <a:tint val="70000"/>
                      <a:satMod val="100000"/>
                    </a:schemeClr>
                  </a:gs>
                </a:gsLst>
                <a:path path="circle">
                  <a:fillToRect l="-15000" t="-15000" r="115000" b="115000"/>
                </a:path>
              </a:gradFill>
              <a:ln>
                <a:noFill/>
              </a:ln>
              <a:effectLst>
                <a:outerShdw blurRad="130000" dist="101600" dir="2700000" algn="tl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7"/>
            <c:bubble3D val="0"/>
            <c:spPr>
              <a:gradFill rotWithShape="1">
                <a:gsLst>
                  <a:gs pos="20000">
                    <a:schemeClr val="accent4">
                      <a:lumMod val="80000"/>
                      <a:lumOff val="20000"/>
                      <a:tint val="9000"/>
                    </a:schemeClr>
                  </a:gs>
                  <a:gs pos="100000">
                    <a:schemeClr val="accent4">
                      <a:lumMod val="80000"/>
                      <a:lumOff val="20000"/>
                      <a:tint val="70000"/>
                      <a:satMod val="100000"/>
                    </a:schemeClr>
                  </a:gs>
                </a:gsLst>
                <a:path path="circle">
                  <a:fillToRect l="-15000" t="-15000" r="115000" b="115000"/>
                </a:path>
              </a:gradFill>
              <a:ln>
                <a:noFill/>
              </a:ln>
              <a:effectLst>
                <a:outerShdw blurRad="130000" dist="101600" dir="2700000" algn="tl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8"/>
            <c:bubble3D val="0"/>
            <c:spPr>
              <a:gradFill rotWithShape="1">
                <a:gsLst>
                  <a:gs pos="20000">
                    <a:schemeClr val="accent6">
                      <a:lumMod val="80000"/>
                      <a:lumOff val="20000"/>
                      <a:tint val="9000"/>
                    </a:schemeClr>
                  </a:gs>
                  <a:gs pos="100000">
                    <a:schemeClr val="accent6">
                      <a:lumMod val="80000"/>
                      <a:lumOff val="20000"/>
                      <a:tint val="70000"/>
                      <a:satMod val="100000"/>
                    </a:schemeClr>
                  </a:gs>
                </a:gsLst>
                <a:path path="circle">
                  <a:fillToRect l="-15000" t="-15000" r="115000" b="115000"/>
                </a:path>
              </a:gradFill>
              <a:ln>
                <a:noFill/>
              </a:ln>
              <a:effectLst>
                <a:outerShdw blurRad="130000" dist="101600" dir="2700000" algn="tl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9"/>
            <c:bubble3D val="0"/>
            <c:spPr>
              <a:gradFill rotWithShape="1">
                <a:gsLst>
                  <a:gs pos="20000">
                    <a:schemeClr val="accent2">
                      <a:lumMod val="80000"/>
                      <a:tint val="9000"/>
                    </a:schemeClr>
                  </a:gs>
                  <a:gs pos="100000">
                    <a:schemeClr val="accent2">
                      <a:lumMod val="80000"/>
                      <a:tint val="70000"/>
                      <a:satMod val="100000"/>
                    </a:schemeClr>
                  </a:gs>
                </a:gsLst>
                <a:path path="circle">
                  <a:fillToRect l="-15000" t="-15000" r="115000" b="115000"/>
                </a:path>
              </a:gradFill>
              <a:ln>
                <a:noFill/>
              </a:ln>
              <a:effectLst>
                <a:outerShdw blurRad="130000" dist="101600" dir="2700000" algn="tl" rotWithShape="0">
                  <a:srgbClr val="000000">
                    <a:alpha val="35000"/>
                  </a:srgbClr>
                </a:outerShdw>
              </a:effectLst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— 545 895,6 тыс. руб. (8,5%)</c:v>
                </c:pt>
                <c:pt idx="1">
                  <c:v>Национальная безопасность и правоохранительная деятельность — 73 953,9 тыс. руб. (1,2%)</c:v>
                </c:pt>
                <c:pt idx="2">
                  <c:v>Национальная экономика — 632 025,2 тыс. руб. (9,9%)</c:v>
                </c:pt>
                <c:pt idx="3">
                  <c:v>Жилищно-коммунальное хозяйство — 796 134,2 тыс. руб. (12,4%)</c:v>
                </c:pt>
                <c:pt idx="4">
                  <c:v>Образование — 3 512 362,4 тыс.руб. (54,9%)</c:v>
                </c:pt>
                <c:pt idx="5">
                  <c:v>Культура, кинематография — 288 725,9 тыс. руб. (4,5%)</c:v>
                </c:pt>
                <c:pt idx="6">
                  <c:v>Социальная политика —333 154,5 тыс. руб. (5,2%)</c:v>
                </c:pt>
                <c:pt idx="7">
                  <c:v>Физическая культура и спорт — 113 886,1 тыс. руб. (1,8%)</c:v>
                </c:pt>
                <c:pt idx="8">
                  <c:v>Средства массовой информации — 16 569,5 тыс. руб. (0,3%)</c:v>
                </c:pt>
                <c:pt idx="9">
                  <c:v>Обслуживание государственного (муниципального) долга — 86 675,5 тыс.руб. (1,3%)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2331467860993908"/>
          <c:y val="8.7001073954745767E-2"/>
          <c:w val="0.46825284933452083"/>
          <c:h val="0.825997666925897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416666666666669E-2"/>
          <c:y val="0.2605342027559055"/>
          <c:w val="0.82916666666666672"/>
          <c:h val="0.6535014763779527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explosion val="4"/>
          <c:dPt>
            <c:idx val="0"/>
            <c:bubble3D val="0"/>
            <c:spPr>
              <a:solidFill>
                <a:srgbClr val="009999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explosion val="11"/>
            <c:spPr>
              <a:solidFill>
                <a:srgbClr val="FFC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-7.6356575848870886E-2"/>
                  <c:y val="-0.2038830670382547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7281858229222857E-2"/>
                  <c:y val="0.1052926781768347"/>
                </c:manualLayout>
              </c:layout>
              <c:tx>
                <c:rich>
                  <a:bodyPr/>
                  <a:lstStyle/>
                  <a:p>
                    <a:fld id="{457CE1FB-3BD5-440F-9498-3FB12621253B}" type="PERCENTAGE">
                      <a:rPr lang="en-US" sz="1400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327176523136509E-2"/>
                      <c:h val="6.2211053610530732E-2"/>
                    </c:manualLayout>
                  </c15:layout>
                  <c15:dlblFieldTable/>
                  <c15:showDataLabelsRange val="0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Расходы в рамках муниципальных программ - 5 910 388,6 тыс. руб.</c:v>
                </c:pt>
                <c:pt idx="1">
                  <c:v>Непрограммные расходы - 488 994,2 тыс. руб.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.0">
                  <c:v>92.4</c:v>
                </c:pt>
                <c:pt idx="1">
                  <c:v>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"/>
      </c:pieChart>
    </c:plotArea>
    <c:legend>
      <c:legendPos val="t"/>
      <c:legendEntry>
        <c:idx val="0"/>
        <c:txPr>
          <a:bodyPr/>
          <a:lstStyle/>
          <a:p>
            <a:pPr>
              <a:defRPr sz="1600"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>
                <a:solidFill>
                  <a:schemeClr val="bg1"/>
                </a:solidFill>
              </a:defRPr>
            </a:pPr>
            <a:endParaRPr lang="ru-RU"/>
          </a:p>
        </c:txPr>
      </c:legendEntry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762381542471344"/>
          <c:y val="3.5760305721756751E-2"/>
          <c:w val="0.8237038703016738"/>
          <c:h val="0.938415564752084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Бюджетные кредиты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Lbls>
            <c:dLbl>
              <c:idx val="1"/>
              <c:layout>
                <c:manualLayout>
                  <c:x val="1.4334375378464192E-3"/>
                  <c:y val="0.48695406599923752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0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685 567,5</a:t>
                    </a:r>
                    <a:endParaRPr lang="en-US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Лист1!$B$2:$B$7</c:f>
              <c:strCache>
                <c:ptCount val="5"/>
                <c:pt idx="0">
                  <c:v>на 01.01.2025</c:v>
                </c:pt>
                <c:pt idx="1">
                  <c:v>на 01.01.2026</c:v>
                </c:pt>
                <c:pt idx="2">
                  <c:v>на 01.01.2027</c:v>
                </c:pt>
                <c:pt idx="3">
                  <c:v>на 01.01.2028</c:v>
                </c:pt>
                <c:pt idx="4">
                  <c:v>на 01.01.2029</c:v>
                </c:pt>
              </c:strCache>
            </c:strRef>
          </c:cat>
          <c:val>
            <c:numRef>
              <c:f>Лист1!$C$2:$C$7</c:f>
              <c:numCache>
                <c:formatCode>#,##0.0</c:formatCode>
                <c:ptCount val="6"/>
                <c:pt idx="0">
                  <c:v>923876.5</c:v>
                </c:pt>
                <c:pt idx="1">
                  <c:v>685567.5</c:v>
                </c:pt>
                <c:pt idx="2">
                  <c:v>504454</c:v>
                </c:pt>
                <c:pt idx="3">
                  <c:v>323340.5</c:v>
                </c:pt>
                <c:pt idx="4">
                  <c:v>142227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1E-47AA-9568-8B98F493C8C1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Коммерческие кредиты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1"/>
              <c:layout>
                <c:manualLayout>
                  <c:x val="-2.8668750756928383E-3"/>
                  <c:y val="0.16602773523797554"/>
                </c:manualLayout>
              </c:layout>
              <c:tx>
                <c:rich>
                  <a:bodyPr/>
                  <a:lstStyle/>
                  <a:p>
                    <a:r>
                      <a:rPr lang="en-US" sz="1050" dirty="0" smtClean="0">
                        <a:solidFill>
                          <a:schemeClr val="tx1"/>
                        </a:solidFill>
                        <a:latin typeface="Times New Roman CYR" panose="02020603050405020304" pitchFamily="18" charset="0"/>
                        <a:cs typeface="Times New Roman CYR" panose="02020603050405020304" pitchFamily="18" charset="0"/>
                      </a:rPr>
                      <a:t>350 000,0</a:t>
                    </a:r>
                    <a:endParaRPr lang="en-US" sz="1050" dirty="0">
                      <a:solidFill>
                        <a:schemeClr val="tx1"/>
                      </a:solidFill>
                      <a:latin typeface="Times New Roman CYR" panose="02020603050405020304" pitchFamily="18" charset="0"/>
                      <a:cs typeface="Times New Roman CYR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477298920598958E-2"/>
                      <c:h val="5.2576542761380157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anchorCtr="0"/>
              <a:lstStyle/>
              <a:p>
                <a:pPr algn="l">
                  <a:defRPr sz="140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Лист1!$B$2:$B$7</c:f>
              <c:strCache>
                <c:ptCount val="5"/>
                <c:pt idx="0">
                  <c:v>на 01.01.2025</c:v>
                </c:pt>
                <c:pt idx="1">
                  <c:v>на 01.01.2026</c:v>
                </c:pt>
                <c:pt idx="2">
                  <c:v>на 01.01.2027</c:v>
                </c:pt>
                <c:pt idx="3">
                  <c:v>на 01.01.2028</c:v>
                </c:pt>
                <c:pt idx="4">
                  <c:v>на 01.01.2029</c:v>
                </c:pt>
              </c:strCache>
            </c:strRef>
          </c:cat>
          <c:val>
            <c:numRef>
              <c:f>Лист1!$D$2:$D$7</c:f>
              <c:numCache>
                <c:formatCode>#,##0.0</c:formatCode>
                <c:ptCount val="6"/>
                <c:pt idx="0">
                  <c:v>0</c:v>
                </c:pt>
                <c:pt idx="1">
                  <c:v>350000</c:v>
                </c:pt>
                <c:pt idx="2">
                  <c:v>697114</c:v>
                </c:pt>
                <c:pt idx="3">
                  <c:v>878227.5</c:v>
                </c:pt>
                <c:pt idx="4">
                  <c:v>1059341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D1E-47AA-9568-8B98F493C8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7289400"/>
        <c:axId val="237289008"/>
      </c:barChart>
      <c:catAx>
        <c:axId val="23728940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low"/>
        <c:crossAx val="237289008"/>
        <c:crosses val="autoZero"/>
        <c:auto val="1"/>
        <c:lblAlgn val="ctr"/>
        <c:lblOffset val="100"/>
        <c:noMultiLvlLbl val="0"/>
      </c:catAx>
      <c:valAx>
        <c:axId val="2372890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1"/>
                </a:solidFill>
              </a:defRPr>
            </a:pPr>
            <a:endParaRPr lang="ru-RU"/>
          </a:p>
        </c:txPr>
        <c:crossAx val="237289400"/>
        <c:crosses val="autoZero"/>
        <c:crossBetween val="between"/>
        <c:majorUnit val="300000"/>
      </c:valAx>
    </c:plotArea>
    <c:legend>
      <c:legendPos val="r"/>
      <c:legendEntry>
        <c:idx val="0"/>
        <c:txPr>
          <a:bodyPr/>
          <a:lstStyle/>
          <a:p>
            <a:pPr>
              <a:defRPr sz="1400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aseline="0">
                <a:solidFill>
                  <a:schemeClr val="tx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82479860484765999"/>
          <c:y val="0.26516201995098904"/>
          <c:w val="0.17376795761449357"/>
          <c:h val="0.35813244776376146"/>
        </c:manualLayout>
      </c:layout>
      <c:overlay val="0"/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7F7744-429C-486D-8153-B408A10A7DAE}" type="doc">
      <dgm:prSet loTypeId="urn:microsoft.com/office/officeart/2009/3/layout/CircleRelationship" loCatId="relationship" qsTypeId="urn:microsoft.com/office/officeart/2005/8/quickstyle/3d1" qsCatId="3D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4CA5A96C-9ECE-45BA-AF94-D8156038370E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443C2ADA-FB80-4C09-8682-7735A5C3D00E}" type="parTrans" cxnId="{1627C322-09AE-43EF-AF4D-08FB032FDFF0}">
      <dgm:prSet/>
      <dgm:spPr/>
      <dgm:t>
        <a:bodyPr/>
        <a:lstStyle/>
        <a:p>
          <a:endParaRPr lang="ru-RU"/>
        </a:p>
      </dgm:t>
    </dgm:pt>
    <dgm:pt modelId="{0CCE066E-8980-4BA4-85AB-507DF70C21B6}" type="sibTrans" cxnId="{1627C322-09AE-43EF-AF4D-08FB032FDFF0}">
      <dgm:prSet/>
      <dgm:spPr/>
      <dgm:t>
        <a:bodyPr/>
        <a:lstStyle/>
        <a:p>
          <a:endParaRPr lang="ru-RU"/>
        </a:p>
      </dgm:t>
    </dgm:pt>
    <dgm:pt modelId="{27BD1550-6AF6-4D47-839C-8D9685F4029F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4DD31D36-8886-43FF-87FC-2AF508419257}" type="parTrans" cxnId="{7CB78A14-1BAE-43BA-8B52-BA99903C041F}">
      <dgm:prSet/>
      <dgm:spPr/>
      <dgm:t>
        <a:bodyPr/>
        <a:lstStyle/>
        <a:p>
          <a:endParaRPr lang="ru-RU"/>
        </a:p>
      </dgm:t>
    </dgm:pt>
    <dgm:pt modelId="{B8F50A1C-B8B6-4D4C-8B4C-E19D61E997E5}" type="sibTrans" cxnId="{7CB78A14-1BAE-43BA-8B52-BA99903C041F}">
      <dgm:prSet/>
      <dgm:spPr/>
      <dgm:t>
        <a:bodyPr/>
        <a:lstStyle/>
        <a:p>
          <a:endParaRPr lang="ru-RU"/>
        </a:p>
      </dgm:t>
    </dgm:pt>
    <dgm:pt modelId="{1D94B07F-179F-4F48-A155-601AC10D0A25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919AD114-308C-4FC9-91C0-0806C8C53D40}" type="parTrans" cxnId="{38321B81-7DDD-40A7-A281-7EF69C90D2FC}">
      <dgm:prSet/>
      <dgm:spPr/>
      <dgm:t>
        <a:bodyPr/>
        <a:lstStyle/>
        <a:p>
          <a:endParaRPr lang="ru-RU"/>
        </a:p>
      </dgm:t>
    </dgm:pt>
    <dgm:pt modelId="{3236C9F4-5567-4633-8FD7-7E99E37D3BCB}" type="sibTrans" cxnId="{38321B81-7DDD-40A7-A281-7EF69C90D2FC}">
      <dgm:prSet/>
      <dgm:spPr/>
      <dgm:t>
        <a:bodyPr/>
        <a:lstStyle/>
        <a:p>
          <a:endParaRPr lang="ru-RU"/>
        </a:p>
      </dgm:t>
    </dgm:pt>
    <dgm:pt modelId="{932757B1-A710-4A59-9685-1D758994CB75}" type="pres">
      <dgm:prSet presAssocID="{747F7744-429C-486D-8153-B408A10A7DAE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BB73CAC1-5403-4398-ABDD-0B3FBF89CD47}" type="pres">
      <dgm:prSet presAssocID="{1D94B07F-179F-4F48-A155-601AC10D0A25}" presName="Parent" presStyleLbl="node0" presStyleIdx="0" presStyleCnt="1" custLinFactNeighborX="2580" custLinFactNeighborY="2246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BEF8538E-2E41-4B0D-B8A5-8DC87073EE6F}" type="pres">
      <dgm:prSet presAssocID="{1D94B07F-179F-4F48-A155-601AC10D0A25}" presName="Accent1" presStyleLbl="node1" presStyleIdx="0" presStyleCnt="13" custLinFactX="100000" custLinFactNeighborX="105223" custLinFactNeighborY="-31582"/>
      <dgm:spPr/>
    </dgm:pt>
    <dgm:pt modelId="{1051273C-8AFB-4CCE-AAB7-7B08C8BA06C7}" type="pres">
      <dgm:prSet presAssocID="{1D94B07F-179F-4F48-A155-601AC10D0A25}" presName="Accent2" presStyleLbl="node1" presStyleIdx="1" presStyleCnt="13" custLinFactX="-200000" custLinFactNeighborX="-280762" custLinFactNeighborY="13352"/>
      <dgm:spPr/>
    </dgm:pt>
    <dgm:pt modelId="{E52F8754-7695-4B84-86DB-00D7FD19EF8C}" type="pres">
      <dgm:prSet presAssocID="{1D94B07F-179F-4F48-A155-601AC10D0A25}" presName="Accent3" presStyleLbl="node1" presStyleIdx="2" presStyleCnt="13" custLinFactY="100000" custLinFactNeighborX="-56936" custLinFactNeighborY="175772"/>
      <dgm:spPr/>
    </dgm:pt>
    <dgm:pt modelId="{04DC07B3-4578-41C1-B33E-B266A5834B9A}" type="pres">
      <dgm:prSet presAssocID="{1D94B07F-179F-4F48-A155-601AC10D0A25}" presName="Accent4" presStyleLbl="node1" presStyleIdx="3" presStyleCnt="13"/>
      <dgm:spPr/>
    </dgm:pt>
    <dgm:pt modelId="{DCEAB2B7-C59D-4B1A-9FEA-475AB4AD2B89}" type="pres">
      <dgm:prSet presAssocID="{1D94B07F-179F-4F48-A155-601AC10D0A25}" presName="Accent5" presStyleLbl="node1" presStyleIdx="4" presStyleCnt="13" custLinFactX="-100000" custLinFactNeighborX="-140015" custLinFactNeighborY="-56380"/>
      <dgm:spPr/>
    </dgm:pt>
    <dgm:pt modelId="{F14034EF-E1EA-4DD5-8B5E-41B822D3C3CA}" type="pres">
      <dgm:prSet presAssocID="{1D94B07F-179F-4F48-A155-601AC10D0A25}" presName="Accent6" presStyleLbl="node1" presStyleIdx="5" presStyleCnt="13" custLinFactY="-278410" custLinFactNeighborX="-59387" custLinFactNeighborY="-300000"/>
      <dgm:spPr/>
    </dgm:pt>
    <dgm:pt modelId="{BA1D2D92-6CB1-46C4-A709-4B94A5583881}" type="pres">
      <dgm:prSet presAssocID="{4CA5A96C-9ECE-45BA-AF94-D8156038370E}" presName="Child1" presStyleLbl="node1" presStyleIdx="6" presStyleCnt="13" custScaleX="155977" custScaleY="125490" custLinFactNeighborX="-48152" custLinFactNeighborY="-4348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1991036B-9EEC-47B4-8E35-5B601AF878E9}" type="pres">
      <dgm:prSet presAssocID="{4CA5A96C-9ECE-45BA-AF94-D8156038370E}" presName="Accent7" presStyleCnt="0"/>
      <dgm:spPr/>
    </dgm:pt>
    <dgm:pt modelId="{B7BE8855-E591-49AE-AF5D-6E9A6F01F7DC}" type="pres">
      <dgm:prSet presAssocID="{4CA5A96C-9ECE-45BA-AF94-D8156038370E}" presName="AccentHold1" presStyleLbl="node1" presStyleIdx="7" presStyleCnt="13" custScaleX="504480" custScaleY="441718" custLinFactX="400000" custLinFactY="272074" custLinFactNeighborX="429636" custLinFactNeighborY="300000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A6EA4AC-0277-4357-B52D-9D97E1D29A7D}" type="pres">
      <dgm:prSet presAssocID="{4CA5A96C-9ECE-45BA-AF94-D8156038370E}" presName="Accent8" presStyleCnt="0"/>
      <dgm:spPr/>
    </dgm:pt>
    <dgm:pt modelId="{BDEE197A-05E9-4744-B188-F92E48998406}" type="pres">
      <dgm:prSet presAssocID="{4CA5A96C-9ECE-45BA-AF94-D8156038370E}" presName="AccentHold2" presStyleLbl="node1" presStyleIdx="8" presStyleCnt="13" custScaleX="268231" custScaleY="257846" custLinFactNeighborX="15711" custLinFactNeighborY="4655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C5D86115-DC7A-4649-BAEA-89B21DE238EE}" type="pres">
      <dgm:prSet presAssocID="{27BD1550-6AF6-4D47-839C-8D9685F4029F}" presName="Child2" presStyleLbl="node1" presStyleIdx="9" presStyleCnt="13" custScaleX="147703" custScaleY="122180" custLinFactNeighborX="-23584" custLinFactNeighborY="42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1E13A1AC-69D2-4641-8DDB-18576F0DA27B}" type="pres">
      <dgm:prSet presAssocID="{27BD1550-6AF6-4D47-839C-8D9685F4029F}" presName="Accent9" presStyleCnt="0"/>
      <dgm:spPr/>
    </dgm:pt>
    <dgm:pt modelId="{4C9DD127-D2B9-4196-B147-136488B112EE}" type="pres">
      <dgm:prSet presAssocID="{27BD1550-6AF6-4D47-839C-8D9685F4029F}" presName="AccentHold1" presStyleLbl="node1" presStyleIdx="10" presStyleCnt="13" custLinFactX="-648543" custLinFactY="100000" custLinFactNeighborX="-700000" custLinFactNeighborY="183858"/>
      <dgm:spPr/>
    </dgm:pt>
    <dgm:pt modelId="{504E1513-97E1-4685-889E-EA571FA8C6A9}" type="pres">
      <dgm:prSet presAssocID="{27BD1550-6AF6-4D47-839C-8D9685F4029F}" presName="Accent10" presStyleCnt="0"/>
      <dgm:spPr/>
    </dgm:pt>
    <dgm:pt modelId="{6086F1EA-D9C3-4662-9191-9E8F04E57333}" type="pres">
      <dgm:prSet presAssocID="{27BD1550-6AF6-4D47-839C-8D9685F4029F}" presName="AccentHold2" presStyleLbl="node1" presStyleIdx="11" presStyleCnt="13" custLinFactX="-27800" custLinFactY="-245276" custLinFactNeighborX="-100000" custLinFactNeighborY="-300000"/>
      <dgm:spPr/>
    </dgm:pt>
    <dgm:pt modelId="{98E10A75-AFF3-49F5-849E-56970B1651F3}" type="pres">
      <dgm:prSet presAssocID="{27BD1550-6AF6-4D47-839C-8D9685F4029F}" presName="Accent11" presStyleCnt="0"/>
      <dgm:spPr/>
    </dgm:pt>
    <dgm:pt modelId="{CFBAC4D0-E96E-420F-B976-4888013C9B27}" type="pres">
      <dgm:prSet presAssocID="{27BD1550-6AF6-4D47-839C-8D9685F4029F}" presName="AccentHold3" presStyleLbl="node1" presStyleIdx="12" presStyleCnt="13" custLinFactX="-200000" custLinFactY="-500000" custLinFactNeighborX="-297219" custLinFactNeighborY="-530665"/>
      <dgm:spPr/>
    </dgm:pt>
  </dgm:ptLst>
  <dgm:cxnLst>
    <dgm:cxn modelId="{7CB78A14-1BAE-43BA-8B52-BA99903C041F}" srcId="{1D94B07F-179F-4F48-A155-601AC10D0A25}" destId="{27BD1550-6AF6-4D47-839C-8D9685F4029F}" srcOrd="1" destOrd="0" parTransId="{4DD31D36-8886-43FF-87FC-2AF508419257}" sibTransId="{B8F50A1C-B8B6-4D4C-8B4C-E19D61E997E5}"/>
    <dgm:cxn modelId="{3B010713-6669-4AEF-AB3C-EBF558D5D459}" type="presOf" srcId="{1D94B07F-179F-4F48-A155-601AC10D0A25}" destId="{BB73CAC1-5403-4398-ABDD-0B3FBF89CD47}" srcOrd="0" destOrd="0" presId="urn:microsoft.com/office/officeart/2009/3/layout/CircleRelationship"/>
    <dgm:cxn modelId="{1627C322-09AE-43EF-AF4D-08FB032FDFF0}" srcId="{1D94B07F-179F-4F48-A155-601AC10D0A25}" destId="{4CA5A96C-9ECE-45BA-AF94-D8156038370E}" srcOrd="0" destOrd="0" parTransId="{443C2ADA-FB80-4C09-8682-7735A5C3D00E}" sibTransId="{0CCE066E-8980-4BA4-85AB-507DF70C21B6}"/>
    <dgm:cxn modelId="{DB60FFA9-6CE4-44E4-83AD-634F6B55C758}" type="presOf" srcId="{27BD1550-6AF6-4D47-839C-8D9685F4029F}" destId="{C5D86115-DC7A-4649-BAEA-89B21DE238EE}" srcOrd="0" destOrd="0" presId="urn:microsoft.com/office/officeart/2009/3/layout/CircleRelationship"/>
    <dgm:cxn modelId="{65992B5A-081F-446B-BF7D-70294363B6D8}" type="presOf" srcId="{4CA5A96C-9ECE-45BA-AF94-D8156038370E}" destId="{BA1D2D92-6CB1-46C4-A709-4B94A5583881}" srcOrd="0" destOrd="0" presId="urn:microsoft.com/office/officeart/2009/3/layout/CircleRelationship"/>
    <dgm:cxn modelId="{40A02574-E5CC-4486-8520-549625177F7A}" type="presOf" srcId="{747F7744-429C-486D-8153-B408A10A7DAE}" destId="{932757B1-A710-4A59-9685-1D758994CB75}" srcOrd="0" destOrd="0" presId="urn:microsoft.com/office/officeart/2009/3/layout/CircleRelationship"/>
    <dgm:cxn modelId="{38321B81-7DDD-40A7-A281-7EF69C90D2FC}" srcId="{747F7744-429C-486D-8153-B408A10A7DAE}" destId="{1D94B07F-179F-4F48-A155-601AC10D0A25}" srcOrd="0" destOrd="0" parTransId="{919AD114-308C-4FC9-91C0-0806C8C53D40}" sibTransId="{3236C9F4-5567-4633-8FD7-7E99E37D3BCB}"/>
    <dgm:cxn modelId="{82DD32C8-F5E3-439C-AF40-49EBD012DE95}" type="presParOf" srcId="{932757B1-A710-4A59-9685-1D758994CB75}" destId="{BB73CAC1-5403-4398-ABDD-0B3FBF89CD47}" srcOrd="0" destOrd="0" presId="urn:microsoft.com/office/officeart/2009/3/layout/CircleRelationship"/>
    <dgm:cxn modelId="{0450E3F7-05B0-47C4-8A24-2AB7FF20B829}" type="presParOf" srcId="{932757B1-A710-4A59-9685-1D758994CB75}" destId="{BEF8538E-2E41-4B0D-B8A5-8DC87073EE6F}" srcOrd="1" destOrd="0" presId="urn:microsoft.com/office/officeart/2009/3/layout/CircleRelationship"/>
    <dgm:cxn modelId="{50344C90-ECBE-4290-BA3A-742B6FF1F42F}" type="presParOf" srcId="{932757B1-A710-4A59-9685-1D758994CB75}" destId="{1051273C-8AFB-4CCE-AAB7-7B08C8BA06C7}" srcOrd="2" destOrd="0" presId="urn:microsoft.com/office/officeart/2009/3/layout/CircleRelationship"/>
    <dgm:cxn modelId="{8B118B1D-8916-4342-9309-E56FECC217E7}" type="presParOf" srcId="{932757B1-A710-4A59-9685-1D758994CB75}" destId="{E52F8754-7695-4B84-86DB-00D7FD19EF8C}" srcOrd="3" destOrd="0" presId="urn:microsoft.com/office/officeart/2009/3/layout/CircleRelationship"/>
    <dgm:cxn modelId="{5CB85A68-E07F-49A0-8A46-D59A6521D029}" type="presParOf" srcId="{932757B1-A710-4A59-9685-1D758994CB75}" destId="{04DC07B3-4578-41C1-B33E-B266A5834B9A}" srcOrd="4" destOrd="0" presId="urn:microsoft.com/office/officeart/2009/3/layout/CircleRelationship"/>
    <dgm:cxn modelId="{791DCF27-4D87-4DBC-81F7-3F2FC64C030A}" type="presParOf" srcId="{932757B1-A710-4A59-9685-1D758994CB75}" destId="{DCEAB2B7-C59D-4B1A-9FEA-475AB4AD2B89}" srcOrd="5" destOrd="0" presId="urn:microsoft.com/office/officeart/2009/3/layout/CircleRelationship"/>
    <dgm:cxn modelId="{F198E1E0-E963-472C-9868-B688E5C1FB01}" type="presParOf" srcId="{932757B1-A710-4A59-9685-1D758994CB75}" destId="{F14034EF-E1EA-4DD5-8B5E-41B822D3C3CA}" srcOrd="6" destOrd="0" presId="urn:microsoft.com/office/officeart/2009/3/layout/CircleRelationship"/>
    <dgm:cxn modelId="{B14316DA-297D-4A8D-AF45-2511BC3C5419}" type="presParOf" srcId="{932757B1-A710-4A59-9685-1D758994CB75}" destId="{BA1D2D92-6CB1-46C4-A709-4B94A5583881}" srcOrd="7" destOrd="0" presId="urn:microsoft.com/office/officeart/2009/3/layout/CircleRelationship"/>
    <dgm:cxn modelId="{A031F877-A8D2-40C7-8461-66BECFDE389C}" type="presParOf" srcId="{932757B1-A710-4A59-9685-1D758994CB75}" destId="{1991036B-9EEC-47B4-8E35-5B601AF878E9}" srcOrd="8" destOrd="0" presId="urn:microsoft.com/office/officeart/2009/3/layout/CircleRelationship"/>
    <dgm:cxn modelId="{C43206FC-BDE8-4986-A034-110FB143000D}" type="presParOf" srcId="{1991036B-9EEC-47B4-8E35-5B601AF878E9}" destId="{B7BE8855-E591-49AE-AF5D-6E9A6F01F7DC}" srcOrd="0" destOrd="0" presId="urn:microsoft.com/office/officeart/2009/3/layout/CircleRelationship"/>
    <dgm:cxn modelId="{0269A38D-4864-4925-8273-08CCBA4D5BE0}" type="presParOf" srcId="{932757B1-A710-4A59-9685-1D758994CB75}" destId="{4A6EA4AC-0277-4357-B52D-9D97E1D29A7D}" srcOrd="9" destOrd="0" presId="urn:microsoft.com/office/officeart/2009/3/layout/CircleRelationship"/>
    <dgm:cxn modelId="{0377E970-6BDB-4DF7-A533-C745D4D5CF4E}" type="presParOf" srcId="{4A6EA4AC-0277-4357-B52D-9D97E1D29A7D}" destId="{BDEE197A-05E9-4744-B188-F92E48998406}" srcOrd="0" destOrd="0" presId="urn:microsoft.com/office/officeart/2009/3/layout/CircleRelationship"/>
    <dgm:cxn modelId="{25103DA1-766F-4F08-9E2C-C349327799E3}" type="presParOf" srcId="{932757B1-A710-4A59-9685-1D758994CB75}" destId="{C5D86115-DC7A-4649-BAEA-89B21DE238EE}" srcOrd="10" destOrd="0" presId="urn:microsoft.com/office/officeart/2009/3/layout/CircleRelationship"/>
    <dgm:cxn modelId="{B4B3913E-DB3C-4573-AEBB-398B8EC609E0}" type="presParOf" srcId="{932757B1-A710-4A59-9685-1D758994CB75}" destId="{1E13A1AC-69D2-4641-8DDB-18576F0DA27B}" srcOrd="11" destOrd="0" presId="urn:microsoft.com/office/officeart/2009/3/layout/CircleRelationship"/>
    <dgm:cxn modelId="{EED15976-4318-4EA5-A496-EF742FB5A0F5}" type="presParOf" srcId="{1E13A1AC-69D2-4641-8DDB-18576F0DA27B}" destId="{4C9DD127-D2B9-4196-B147-136488B112EE}" srcOrd="0" destOrd="0" presId="urn:microsoft.com/office/officeart/2009/3/layout/CircleRelationship"/>
    <dgm:cxn modelId="{94D460E1-AF2B-4CF6-9C62-6C08598E1606}" type="presParOf" srcId="{932757B1-A710-4A59-9685-1D758994CB75}" destId="{504E1513-97E1-4685-889E-EA571FA8C6A9}" srcOrd="12" destOrd="0" presId="urn:microsoft.com/office/officeart/2009/3/layout/CircleRelationship"/>
    <dgm:cxn modelId="{16639AF7-4BD3-4014-BA9D-6C2EEB3013D7}" type="presParOf" srcId="{504E1513-97E1-4685-889E-EA571FA8C6A9}" destId="{6086F1EA-D9C3-4662-9191-9E8F04E57333}" srcOrd="0" destOrd="0" presId="urn:microsoft.com/office/officeart/2009/3/layout/CircleRelationship"/>
    <dgm:cxn modelId="{37E70E64-0F57-4505-8660-F0AF32598D13}" type="presParOf" srcId="{932757B1-A710-4A59-9685-1D758994CB75}" destId="{98E10A75-AFF3-49F5-849E-56970B1651F3}" srcOrd="13" destOrd="0" presId="urn:microsoft.com/office/officeart/2009/3/layout/CircleRelationship"/>
    <dgm:cxn modelId="{EB6FC515-FB4A-4167-BF4F-15C27B78E63D}" type="presParOf" srcId="{98E10A75-AFF3-49F5-849E-56970B1651F3}" destId="{CFBAC4D0-E96E-420F-B976-4888013C9B27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526B27A-2835-4001-9DB1-FB2C52B8D777}" type="doc">
      <dgm:prSet loTypeId="urn:microsoft.com/office/officeart/2005/8/layout/hierarchy2" loCatId="hierarchy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41AF8AC-6599-4170-BE00-546030E0145C}">
      <dgm:prSet phldrT="[Текст]"/>
      <dgm:spPr/>
      <dgm:t>
        <a:bodyPr/>
        <a:lstStyle/>
        <a:p>
          <a:r>
            <a:rPr lang="ru-RU" altLang="ru-RU" b="1" dirty="0" smtClean="0">
              <a:latin typeface="Times New Roman" pitchFamily="18" charset="0"/>
              <a:cs typeface="Times New Roman" pitchFamily="18" charset="0"/>
            </a:rPr>
            <a:t>По видам долговых обязательств</a:t>
          </a:r>
          <a:endParaRPr lang="ru-RU" dirty="0"/>
        </a:p>
      </dgm:t>
    </dgm:pt>
    <dgm:pt modelId="{FD554C44-3FBE-4C04-A810-A5BC834EF12C}" type="parTrans" cxnId="{C29866EE-3C81-4074-AE55-FC434480A9B3}">
      <dgm:prSet/>
      <dgm:spPr/>
      <dgm:t>
        <a:bodyPr/>
        <a:lstStyle/>
        <a:p>
          <a:endParaRPr lang="ru-RU"/>
        </a:p>
      </dgm:t>
    </dgm:pt>
    <dgm:pt modelId="{D39748ED-7C52-4237-AB48-D3C639F8F6D4}" type="sibTrans" cxnId="{C29866EE-3C81-4074-AE55-FC434480A9B3}">
      <dgm:prSet/>
      <dgm:spPr/>
      <dgm:t>
        <a:bodyPr/>
        <a:lstStyle/>
        <a:p>
          <a:endParaRPr lang="ru-RU"/>
        </a:p>
      </dgm:t>
    </dgm:pt>
    <dgm:pt modelId="{AFFDCE8E-ED88-43A7-945F-BB77886C37D0}">
      <dgm:prSet phldrT="[Текст]"/>
      <dgm:spPr/>
      <dgm:t>
        <a:bodyPr/>
        <a:lstStyle/>
        <a:p>
          <a:r>
            <a:rPr lang="ru-RU" smtClean="0">
              <a:latin typeface="Times New Roman" pitchFamily="18" charset="0"/>
              <a:cs typeface="Times New Roman" pitchFamily="18" charset="0"/>
            </a:rPr>
            <a:t>Кредиты</a:t>
          </a:r>
          <a:endParaRPr lang="ru-RU" dirty="0"/>
        </a:p>
      </dgm:t>
    </dgm:pt>
    <dgm:pt modelId="{BFD97770-6CF0-4FAD-8764-60F74C81B201}" type="parTrans" cxnId="{62544679-DB9A-4771-B8D9-D88E099B7920}">
      <dgm:prSet/>
      <dgm:spPr/>
      <dgm:t>
        <a:bodyPr/>
        <a:lstStyle/>
        <a:p>
          <a:endParaRPr lang="ru-RU"/>
        </a:p>
      </dgm:t>
    </dgm:pt>
    <dgm:pt modelId="{7A642568-ECFF-4555-946F-83EEC11FECB8}" type="sibTrans" cxnId="{62544679-DB9A-4771-B8D9-D88E099B7920}">
      <dgm:prSet/>
      <dgm:spPr/>
      <dgm:t>
        <a:bodyPr/>
        <a:lstStyle/>
        <a:p>
          <a:endParaRPr lang="ru-RU"/>
        </a:p>
      </dgm:t>
    </dgm:pt>
    <dgm:pt modelId="{C4BA9B05-29F0-4B69-8806-D584AA7A87FA}">
      <dgm:prSet phldrT="[Текст]"/>
      <dgm:spPr/>
      <dgm:t>
        <a:bodyPr/>
        <a:lstStyle/>
        <a:p>
          <a:r>
            <a:rPr lang="ru-RU" smtClean="0">
              <a:latin typeface="Times New Roman" pitchFamily="18" charset="0"/>
              <a:cs typeface="Times New Roman" pitchFamily="18" charset="0"/>
            </a:rPr>
            <a:t>Бюджетные кредиты</a:t>
          </a:r>
          <a:endParaRPr lang="ru-RU" dirty="0"/>
        </a:p>
      </dgm:t>
    </dgm:pt>
    <dgm:pt modelId="{B3601841-573E-4F96-A462-12ED88C23CE4}" type="parTrans" cxnId="{84A3EE19-EF65-4690-8BAC-02565A35FCBD}">
      <dgm:prSet/>
      <dgm:spPr/>
      <dgm:t>
        <a:bodyPr/>
        <a:lstStyle/>
        <a:p>
          <a:endParaRPr lang="ru-RU"/>
        </a:p>
      </dgm:t>
    </dgm:pt>
    <dgm:pt modelId="{F990AFFA-AF93-40B0-AD0C-0CE2DB2FE2CD}" type="sibTrans" cxnId="{84A3EE19-EF65-4690-8BAC-02565A35FCBD}">
      <dgm:prSet/>
      <dgm:spPr/>
      <dgm:t>
        <a:bodyPr/>
        <a:lstStyle/>
        <a:p>
          <a:endParaRPr lang="ru-RU"/>
        </a:p>
      </dgm:t>
    </dgm:pt>
    <dgm:pt modelId="{86BBA87C-C450-480D-A327-313AAA00FEFE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Кредиты от кредитных организаций</a:t>
          </a:r>
          <a:endParaRPr lang="ru-RU" dirty="0"/>
        </a:p>
      </dgm:t>
    </dgm:pt>
    <dgm:pt modelId="{81E2A1C5-B394-4613-A70A-22A570EFD2DD}" type="parTrans" cxnId="{7C866A76-3AF9-42D5-B856-AE6EDAD88CD0}">
      <dgm:prSet/>
      <dgm:spPr/>
      <dgm:t>
        <a:bodyPr/>
        <a:lstStyle/>
        <a:p>
          <a:endParaRPr lang="ru-RU"/>
        </a:p>
      </dgm:t>
    </dgm:pt>
    <dgm:pt modelId="{98246DB1-FCF4-4F42-8FA7-F6D881940C96}" type="sibTrans" cxnId="{7C866A76-3AF9-42D5-B856-AE6EDAD88CD0}">
      <dgm:prSet/>
      <dgm:spPr/>
      <dgm:t>
        <a:bodyPr/>
        <a:lstStyle/>
        <a:p>
          <a:endParaRPr lang="ru-RU"/>
        </a:p>
      </dgm:t>
    </dgm:pt>
    <dgm:pt modelId="{B7048A51-9EAB-41CD-9B44-BFF295C3C658}">
      <dgm:prSet phldrT="[Текст]"/>
      <dgm:spPr/>
      <dgm:t>
        <a:bodyPr/>
        <a:lstStyle/>
        <a:p>
          <a:r>
            <a:rPr lang="ru-RU" smtClean="0">
              <a:latin typeface="Times New Roman" pitchFamily="18" charset="0"/>
              <a:cs typeface="Times New Roman" pitchFamily="18" charset="0"/>
            </a:rPr>
            <a:t>Муниципальные ценные бумаги</a:t>
          </a:r>
          <a:endParaRPr lang="ru-RU" dirty="0"/>
        </a:p>
      </dgm:t>
    </dgm:pt>
    <dgm:pt modelId="{84D9DB0D-AA2A-4A78-9A41-DC2DA2A345FE}" type="parTrans" cxnId="{F00FD986-DBCC-4A6F-A29B-BC1859932213}">
      <dgm:prSet/>
      <dgm:spPr/>
      <dgm:t>
        <a:bodyPr/>
        <a:lstStyle/>
        <a:p>
          <a:endParaRPr lang="ru-RU"/>
        </a:p>
      </dgm:t>
    </dgm:pt>
    <dgm:pt modelId="{5A668792-362D-4AC3-9E7C-5C5D102D558A}" type="sibTrans" cxnId="{F00FD986-DBCC-4A6F-A29B-BC1859932213}">
      <dgm:prSet/>
      <dgm:spPr/>
      <dgm:t>
        <a:bodyPr/>
        <a:lstStyle/>
        <a:p>
          <a:endParaRPr lang="ru-RU"/>
        </a:p>
      </dgm:t>
    </dgm:pt>
    <dgm:pt modelId="{81804129-3FAE-4056-B61A-D51387FAC4A5}">
      <dgm:prSet phldrT="[Текст]"/>
      <dgm:spPr/>
      <dgm:t>
        <a:bodyPr/>
        <a:lstStyle/>
        <a:p>
          <a:r>
            <a:rPr lang="ru-RU" smtClean="0">
              <a:latin typeface="Times New Roman" pitchFamily="18" charset="0"/>
              <a:cs typeface="Times New Roman" pitchFamily="18" charset="0"/>
            </a:rPr>
            <a:t>Муниципальные гарантии</a:t>
          </a:r>
          <a:endParaRPr lang="ru-RU" dirty="0"/>
        </a:p>
      </dgm:t>
    </dgm:pt>
    <dgm:pt modelId="{6AE0DB3C-3388-4E42-95CE-77A2C5EAACB7}" type="parTrans" cxnId="{18D74503-0278-4EB1-81D3-4FCA7B55AA6F}">
      <dgm:prSet/>
      <dgm:spPr/>
      <dgm:t>
        <a:bodyPr/>
        <a:lstStyle/>
        <a:p>
          <a:endParaRPr lang="ru-RU"/>
        </a:p>
      </dgm:t>
    </dgm:pt>
    <dgm:pt modelId="{FE98D530-51DF-47D1-8745-1210E74C0ED4}" type="sibTrans" cxnId="{18D74503-0278-4EB1-81D3-4FCA7B55AA6F}">
      <dgm:prSet/>
      <dgm:spPr/>
      <dgm:t>
        <a:bodyPr/>
        <a:lstStyle/>
        <a:p>
          <a:endParaRPr lang="ru-RU"/>
        </a:p>
      </dgm:t>
    </dgm:pt>
    <dgm:pt modelId="{983DF9B5-926B-4125-A209-5DD593E27CAD}" type="pres">
      <dgm:prSet presAssocID="{D526B27A-2835-4001-9DB1-FB2C52B8D77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ED8DD8-DFFE-435B-8C98-80638C7EA483}" type="pres">
      <dgm:prSet presAssocID="{C41AF8AC-6599-4170-BE00-546030E0145C}" presName="root1" presStyleCnt="0"/>
      <dgm:spPr/>
    </dgm:pt>
    <dgm:pt modelId="{0A01DEEC-7A1D-4A49-A58D-D18B496C9043}" type="pres">
      <dgm:prSet presAssocID="{C41AF8AC-6599-4170-BE00-546030E0145C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8C86E3-5495-4C35-AA06-99E9DBA115B4}" type="pres">
      <dgm:prSet presAssocID="{C41AF8AC-6599-4170-BE00-546030E0145C}" presName="level2hierChild" presStyleCnt="0"/>
      <dgm:spPr/>
    </dgm:pt>
    <dgm:pt modelId="{78F94A0B-3B74-4680-A988-3BA0C9770E55}" type="pres">
      <dgm:prSet presAssocID="{BFD97770-6CF0-4FAD-8764-60F74C81B201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9A3DE860-CB2C-4819-971A-43F0424729F0}" type="pres">
      <dgm:prSet presAssocID="{BFD97770-6CF0-4FAD-8764-60F74C81B201}" presName="connTx" presStyleLbl="parChTrans1D2" presStyleIdx="0" presStyleCnt="3"/>
      <dgm:spPr/>
      <dgm:t>
        <a:bodyPr/>
        <a:lstStyle/>
        <a:p>
          <a:endParaRPr lang="ru-RU"/>
        </a:p>
      </dgm:t>
    </dgm:pt>
    <dgm:pt modelId="{32E0F3ED-273C-4492-8A42-D490ABE154A4}" type="pres">
      <dgm:prSet presAssocID="{AFFDCE8E-ED88-43A7-945F-BB77886C37D0}" presName="root2" presStyleCnt="0"/>
      <dgm:spPr/>
    </dgm:pt>
    <dgm:pt modelId="{E182FBF6-5E81-42FE-9290-F032D0B71B81}" type="pres">
      <dgm:prSet presAssocID="{AFFDCE8E-ED88-43A7-945F-BB77886C37D0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1DDE05-6EC1-4098-9D91-CE05FFBFF51F}" type="pres">
      <dgm:prSet presAssocID="{AFFDCE8E-ED88-43A7-945F-BB77886C37D0}" presName="level3hierChild" presStyleCnt="0"/>
      <dgm:spPr/>
    </dgm:pt>
    <dgm:pt modelId="{9BDB17D0-B521-4757-8384-DD97985FD6C9}" type="pres">
      <dgm:prSet presAssocID="{B3601841-573E-4F96-A462-12ED88C23CE4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88F4F7A3-182C-417F-B553-82CF3CC2DBBE}" type="pres">
      <dgm:prSet presAssocID="{B3601841-573E-4F96-A462-12ED88C23CE4}" presName="connTx" presStyleLbl="parChTrans1D3" presStyleIdx="0" presStyleCnt="2"/>
      <dgm:spPr/>
      <dgm:t>
        <a:bodyPr/>
        <a:lstStyle/>
        <a:p>
          <a:endParaRPr lang="ru-RU"/>
        </a:p>
      </dgm:t>
    </dgm:pt>
    <dgm:pt modelId="{1C11F064-8874-4BDA-BC7E-589529F58BAE}" type="pres">
      <dgm:prSet presAssocID="{C4BA9B05-29F0-4B69-8806-D584AA7A87FA}" presName="root2" presStyleCnt="0"/>
      <dgm:spPr/>
    </dgm:pt>
    <dgm:pt modelId="{83D00951-4BA3-4171-A4B0-8A8453B5213F}" type="pres">
      <dgm:prSet presAssocID="{C4BA9B05-29F0-4B69-8806-D584AA7A87FA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96530E-50E5-49AE-9C5A-E0C6273F1134}" type="pres">
      <dgm:prSet presAssocID="{C4BA9B05-29F0-4B69-8806-D584AA7A87FA}" presName="level3hierChild" presStyleCnt="0"/>
      <dgm:spPr/>
    </dgm:pt>
    <dgm:pt modelId="{7045E2BE-B2E4-45AE-ADD3-8FFACA7A0162}" type="pres">
      <dgm:prSet presAssocID="{81E2A1C5-B394-4613-A70A-22A570EFD2DD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2D860346-8C6F-467D-BCBC-463C5DB28364}" type="pres">
      <dgm:prSet presAssocID="{81E2A1C5-B394-4613-A70A-22A570EFD2DD}" presName="connTx" presStyleLbl="parChTrans1D3" presStyleIdx="1" presStyleCnt="2"/>
      <dgm:spPr/>
      <dgm:t>
        <a:bodyPr/>
        <a:lstStyle/>
        <a:p>
          <a:endParaRPr lang="ru-RU"/>
        </a:p>
      </dgm:t>
    </dgm:pt>
    <dgm:pt modelId="{770CC372-2573-4473-A563-610B2947846E}" type="pres">
      <dgm:prSet presAssocID="{86BBA87C-C450-480D-A327-313AAA00FEFE}" presName="root2" presStyleCnt="0"/>
      <dgm:spPr/>
    </dgm:pt>
    <dgm:pt modelId="{70702429-9537-4EC5-A333-CCB9A0C08F25}" type="pres">
      <dgm:prSet presAssocID="{86BBA87C-C450-480D-A327-313AAA00FEFE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23F69D-ECE0-4BEA-AAF2-C0B4DEF068D4}" type="pres">
      <dgm:prSet presAssocID="{86BBA87C-C450-480D-A327-313AAA00FEFE}" presName="level3hierChild" presStyleCnt="0"/>
      <dgm:spPr/>
    </dgm:pt>
    <dgm:pt modelId="{5DFF72B0-15D6-4718-B4EC-650B4EBA6E97}" type="pres">
      <dgm:prSet presAssocID="{84D9DB0D-AA2A-4A78-9A41-DC2DA2A345FE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53AF23BD-7A1A-4B5C-8DC4-AA85C6B508B9}" type="pres">
      <dgm:prSet presAssocID="{84D9DB0D-AA2A-4A78-9A41-DC2DA2A345FE}" presName="connTx" presStyleLbl="parChTrans1D2" presStyleIdx="1" presStyleCnt="3"/>
      <dgm:spPr/>
      <dgm:t>
        <a:bodyPr/>
        <a:lstStyle/>
        <a:p>
          <a:endParaRPr lang="ru-RU"/>
        </a:p>
      </dgm:t>
    </dgm:pt>
    <dgm:pt modelId="{47A484D8-CBD6-442C-8F20-067187BE89D0}" type="pres">
      <dgm:prSet presAssocID="{B7048A51-9EAB-41CD-9B44-BFF295C3C658}" presName="root2" presStyleCnt="0"/>
      <dgm:spPr/>
    </dgm:pt>
    <dgm:pt modelId="{EDCC16C1-C804-4A62-8F75-224953EA28E9}" type="pres">
      <dgm:prSet presAssocID="{B7048A51-9EAB-41CD-9B44-BFF295C3C658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3FFCBA-DDD0-4E58-863F-ED4FDEF9E518}" type="pres">
      <dgm:prSet presAssocID="{B7048A51-9EAB-41CD-9B44-BFF295C3C658}" presName="level3hierChild" presStyleCnt="0"/>
      <dgm:spPr/>
    </dgm:pt>
    <dgm:pt modelId="{BB63B430-058B-4893-8579-59DA48FA7507}" type="pres">
      <dgm:prSet presAssocID="{6AE0DB3C-3388-4E42-95CE-77A2C5EAACB7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5707CB0F-60BE-4096-9A87-B2E48643FC2D}" type="pres">
      <dgm:prSet presAssocID="{6AE0DB3C-3388-4E42-95CE-77A2C5EAACB7}" presName="connTx" presStyleLbl="parChTrans1D2" presStyleIdx="2" presStyleCnt="3"/>
      <dgm:spPr/>
      <dgm:t>
        <a:bodyPr/>
        <a:lstStyle/>
        <a:p>
          <a:endParaRPr lang="ru-RU"/>
        </a:p>
      </dgm:t>
    </dgm:pt>
    <dgm:pt modelId="{6F6AB1C6-8F77-4C06-84B7-10FB72600D40}" type="pres">
      <dgm:prSet presAssocID="{81804129-3FAE-4056-B61A-D51387FAC4A5}" presName="root2" presStyleCnt="0"/>
      <dgm:spPr/>
    </dgm:pt>
    <dgm:pt modelId="{40AAC14A-AFED-4190-BF17-CE5AC5D21CF4}" type="pres">
      <dgm:prSet presAssocID="{81804129-3FAE-4056-B61A-D51387FAC4A5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29EB97-1472-45A0-A580-A582CCF7A787}" type="pres">
      <dgm:prSet presAssocID="{81804129-3FAE-4056-B61A-D51387FAC4A5}" presName="level3hierChild" presStyleCnt="0"/>
      <dgm:spPr/>
    </dgm:pt>
  </dgm:ptLst>
  <dgm:cxnLst>
    <dgm:cxn modelId="{942D222B-7E05-455D-A5EC-8336607C811F}" type="presOf" srcId="{BFD97770-6CF0-4FAD-8764-60F74C81B201}" destId="{9A3DE860-CB2C-4819-971A-43F0424729F0}" srcOrd="1" destOrd="0" presId="urn:microsoft.com/office/officeart/2005/8/layout/hierarchy2"/>
    <dgm:cxn modelId="{F00FD986-DBCC-4A6F-A29B-BC1859932213}" srcId="{C41AF8AC-6599-4170-BE00-546030E0145C}" destId="{B7048A51-9EAB-41CD-9B44-BFF295C3C658}" srcOrd="1" destOrd="0" parTransId="{84D9DB0D-AA2A-4A78-9A41-DC2DA2A345FE}" sibTransId="{5A668792-362D-4AC3-9E7C-5C5D102D558A}"/>
    <dgm:cxn modelId="{C29866EE-3C81-4074-AE55-FC434480A9B3}" srcId="{D526B27A-2835-4001-9DB1-FB2C52B8D777}" destId="{C41AF8AC-6599-4170-BE00-546030E0145C}" srcOrd="0" destOrd="0" parTransId="{FD554C44-3FBE-4C04-A810-A5BC834EF12C}" sibTransId="{D39748ED-7C52-4237-AB48-D3C639F8F6D4}"/>
    <dgm:cxn modelId="{AE6C3295-5449-4E9E-BDC5-DD2934BF766F}" type="presOf" srcId="{C4BA9B05-29F0-4B69-8806-D584AA7A87FA}" destId="{83D00951-4BA3-4171-A4B0-8A8453B5213F}" srcOrd="0" destOrd="0" presId="urn:microsoft.com/office/officeart/2005/8/layout/hierarchy2"/>
    <dgm:cxn modelId="{63C0F38A-A7A8-4473-92E6-32154DB58687}" type="presOf" srcId="{B3601841-573E-4F96-A462-12ED88C23CE4}" destId="{9BDB17D0-B521-4757-8384-DD97985FD6C9}" srcOrd="0" destOrd="0" presId="urn:microsoft.com/office/officeart/2005/8/layout/hierarchy2"/>
    <dgm:cxn modelId="{33161582-08F4-437D-BFCC-E742A8F2473B}" type="presOf" srcId="{BFD97770-6CF0-4FAD-8764-60F74C81B201}" destId="{78F94A0B-3B74-4680-A988-3BA0C9770E55}" srcOrd="0" destOrd="0" presId="urn:microsoft.com/office/officeart/2005/8/layout/hierarchy2"/>
    <dgm:cxn modelId="{84A3EE19-EF65-4690-8BAC-02565A35FCBD}" srcId="{AFFDCE8E-ED88-43A7-945F-BB77886C37D0}" destId="{C4BA9B05-29F0-4B69-8806-D584AA7A87FA}" srcOrd="0" destOrd="0" parTransId="{B3601841-573E-4F96-A462-12ED88C23CE4}" sibTransId="{F990AFFA-AF93-40B0-AD0C-0CE2DB2FE2CD}"/>
    <dgm:cxn modelId="{AE1C7477-4A35-4F2E-82CB-C0CC33B46F47}" type="presOf" srcId="{84D9DB0D-AA2A-4A78-9A41-DC2DA2A345FE}" destId="{5DFF72B0-15D6-4718-B4EC-650B4EBA6E97}" srcOrd="0" destOrd="0" presId="urn:microsoft.com/office/officeart/2005/8/layout/hierarchy2"/>
    <dgm:cxn modelId="{F41CE50B-BBA2-4DB1-8731-30FF4677D79A}" type="presOf" srcId="{B7048A51-9EAB-41CD-9B44-BFF295C3C658}" destId="{EDCC16C1-C804-4A62-8F75-224953EA28E9}" srcOrd="0" destOrd="0" presId="urn:microsoft.com/office/officeart/2005/8/layout/hierarchy2"/>
    <dgm:cxn modelId="{9D677350-9A69-40A5-B40A-6700798296E6}" type="presOf" srcId="{81E2A1C5-B394-4613-A70A-22A570EFD2DD}" destId="{2D860346-8C6F-467D-BCBC-463C5DB28364}" srcOrd="1" destOrd="0" presId="urn:microsoft.com/office/officeart/2005/8/layout/hierarchy2"/>
    <dgm:cxn modelId="{18D74503-0278-4EB1-81D3-4FCA7B55AA6F}" srcId="{C41AF8AC-6599-4170-BE00-546030E0145C}" destId="{81804129-3FAE-4056-B61A-D51387FAC4A5}" srcOrd="2" destOrd="0" parTransId="{6AE0DB3C-3388-4E42-95CE-77A2C5EAACB7}" sibTransId="{FE98D530-51DF-47D1-8745-1210E74C0ED4}"/>
    <dgm:cxn modelId="{CA13E120-D149-45A5-AB84-DC4E17F28B3D}" type="presOf" srcId="{6AE0DB3C-3388-4E42-95CE-77A2C5EAACB7}" destId="{5707CB0F-60BE-4096-9A87-B2E48643FC2D}" srcOrd="1" destOrd="0" presId="urn:microsoft.com/office/officeart/2005/8/layout/hierarchy2"/>
    <dgm:cxn modelId="{B4634CEF-1B61-4AB6-98E1-AB941BB33B6E}" type="presOf" srcId="{81E2A1C5-B394-4613-A70A-22A570EFD2DD}" destId="{7045E2BE-B2E4-45AE-ADD3-8FFACA7A0162}" srcOrd="0" destOrd="0" presId="urn:microsoft.com/office/officeart/2005/8/layout/hierarchy2"/>
    <dgm:cxn modelId="{7DBCCA59-FA5A-4C8C-B014-11553E0E61C0}" type="presOf" srcId="{AFFDCE8E-ED88-43A7-945F-BB77886C37D0}" destId="{E182FBF6-5E81-42FE-9290-F032D0B71B81}" srcOrd="0" destOrd="0" presId="urn:microsoft.com/office/officeart/2005/8/layout/hierarchy2"/>
    <dgm:cxn modelId="{2821A603-E81D-4B4F-998D-E423F0C02973}" type="presOf" srcId="{C41AF8AC-6599-4170-BE00-546030E0145C}" destId="{0A01DEEC-7A1D-4A49-A58D-D18B496C9043}" srcOrd="0" destOrd="0" presId="urn:microsoft.com/office/officeart/2005/8/layout/hierarchy2"/>
    <dgm:cxn modelId="{0A81B068-42EB-48A9-835F-35925273B425}" type="presOf" srcId="{86BBA87C-C450-480D-A327-313AAA00FEFE}" destId="{70702429-9537-4EC5-A333-CCB9A0C08F25}" srcOrd="0" destOrd="0" presId="urn:microsoft.com/office/officeart/2005/8/layout/hierarchy2"/>
    <dgm:cxn modelId="{62544679-DB9A-4771-B8D9-D88E099B7920}" srcId="{C41AF8AC-6599-4170-BE00-546030E0145C}" destId="{AFFDCE8E-ED88-43A7-945F-BB77886C37D0}" srcOrd="0" destOrd="0" parTransId="{BFD97770-6CF0-4FAD-8764-60F74C81B201}" sibTransId="{7A642568-ECFF-4555-946F-83EEC11FECB8}"/>
    <dgm:cxn modelId="{D3A0E1A5-5937-4FD3-82A3-4E0E0F011564}" type="presOf" srcId="{6AE0DB3C-3388-4E42-95CE-77A2C5EAACB7}" destId="{BB63B430-058B-4893-8579-59DA48FA7507}" srcOrd="0" destOrd="0" presId="urn:microsoft.com/office/officeart/2005/8/layout/hierarchy2"/>
    <dgm:cxn modelId="{7C866A76-3AF9-42D5-B856-AE6EDAD88CD0}" srcId="{AFFDCE8E-ED88-43A7-945F-BB77886C37D0}" destId="{86BBA87C-C450-480D-A327-313AAA00FEFE}" srcOrd="1" destOrd="0" parTransId="{81E2A1C5-B394-4613-A70A-22A570EFD2DD}" sibTransId="{98246DB1-FCF4-4F42-8FA7-F6D881940C96}"/>
    <dgm:cxn modelId="{5F709DAA-9E12-456C-8B79-0570AF3A1B52}" type="presOf" srcId="{B3601841-573E-4F96-A462-12ED88C23CE4}" destId="{88F4F7A3-182C-417F-B553-82CF3CC2DBBE}" srcOrd="1" destOrd="0" presId="urn:microsoft.com/office/officeart/2005/8/layout/hierarchy2"/>
    <dgm:cxn modelId="{274CD461-AAC5-465B-9690-241332BEC6D0}" type="presOf" srcId="{D526B27A-2835-4001-9DB1-FB2C52B8D777}" destId="{983DF9B5-926B-4125-A209-5DD593E27CAD}" srcOrd="0" destOrd="0" presId="urn:microsoft.com/office/officeart/2005/8/layout/hierarchy2"/>
    <dgm:cxn modelId="{41B21E0C-AE97-4D21-BAFD-A4463E381D50}" type="presOf" srcId="{81804129-3FAE-4056-B61A-D51387FAC4A5}" destId="{40AAC14A-AFED-4190-BF17-CE5AC5D21CF4}" srcOrd="0" destOrd="0" presId="urn:microsoft.com/office/officeart/2005/8/layout/hierarchy2"/>
    <dgm:cxn modelId="{4AD868AC-63D3-4AA5-A4A7-DF462FC89549}" type="presOf" srcId="{84D9DB0D-AA2A-4A78-9A41-DC2DA2A345FE}" destId="{53AF23BD-7A1A-4B5C-8DC4-AA85C6B508B9}" srcOrd="1" destOrd="0" presId="urn:microsoft.com/office/officeart/2005/8/layout/hierarchy2"/>
    <dgm:cxn modelId="{7D8877B1-5965-4C41-8F37-5263E1285CB4}" type="presParOf" srcId="{983DF9B5-926B-4125-A209-5DD593E27CAD}" destId="{A3ED8DD8-DFFE-435B-8C98-80638C7EA483}" srcOrd="0" destOrd="0" presId="urn:microsoft.com/office/officeart/2005/8/layout/hierarchy2"/>
    <dgm:cxn modelId="{B9465128-A907-4A16-9FA6-AFC063BCDB3A}" type="presParOf" srcId="{A3ED8DD8-DFFE-435B-8C98-80638C7EA483}" destId="{0A01DEEC-7A1D-4A49-A58D-D18B496C9043}" srcOrd="0" destOrd="0" presId="urn:microsoft.com/office/officeart/2005/8/layout/hierarchy2"/>
    <dgm:cxn modelId="{7E1DBA8C-FD6F-47A1-810F-6CB51CD2796F}" type="presParOf" srcId="{A3ED8DD8-DFFE-435B-8C98-80638C7EA483}" destId="{2A8C86E3-5495-4C35-AA06-99E9DBA115B4}" srcOrd="1" destOrd="0" presId="urn:microsoft.com/office/officeart/2005/8/layout/hierarchy2"/>
    <dgm:cxn modelId="{BEAB9576-CC46-4663-AB80-FB8CE0326EF7}" type="presParOf" srcId="{2A8C86E3-5495-4C35-AA06-99E9DBA115B4}" destId="{78F94A0B-3B74-4680-A988-3BA0C9770E55}" srcOrd="0" destOrd="0" presId="urn:microsoft.com/office/officeart/2005/8/layout/hierarchy2"/>
    <dgm:cxn modelId="{7877BE8B-C499-40E8-8AD1-051C87BFA3F4}" type="presParOf" srcId="{78F94A0B-3B74-4680-A988-3BA0C9770E55}" destId="{9A3DE860-CB2C-4819-971A-43F0424729F0}" srcOrd="0" destOrd="0" presId="urn:microsoft.com/office/officeart/2005/8/layout/hierarchy2"/>
    <dgm:cxn modelId="{433E97DE-0D21-4E24-A75C-AE4333C0EC37}" type="presParOf" srcId="{2A8C86E3-5495-4C35-AA06-99E9DBA115B4}" destId="{32E0F3ED-273C-4492-8A42-D490ABE154A4}" srcOrd="1" destOrd="0" presId="urn:microsoft.com/office/officeart/2005/8/layout/hierarchy2"/>
    <dgm:cxn modelId="{C926927E-4ACC-4FD3-9F53-F095DD1260E0}" type="presParOf" srcId="{32E0F3ED-273C-4492-8A42-D490ABE154A4}" destId="{E182FBF6-5E81-42FE-9290-F032D0B71B81}" srcOrd="0" destOrd="0" presId="urn:microsoft.com/office/officeart/2005/8/layout/hierarchy2"/>
    <dgm:cxn modelId="{8E6DBB78-10B8-403B-B968-CD4E9FCB9594}" type="presParOf" srcId="{32E0F3ED-273C-4492-8A42-D490ABE154A4}" destId="{191DDE05-6EC1-4098-9D91-CE05FFBFF51F}" srcOrd="1" destOrd="0" presId="urn:microsoft.com/office/officeart/2005/8/layout/hierarchy2"/>
    <dgm:cxn modelId="{62BA277E-0B50-414D-BC60-6C2187583A6D}" type="presParOf" srcId="{191DDE05-6EC1-4098-9D91-CE05FFBFF51F}" destId="{9BDB17D0-B521-4757-8384-DD97985FD6C9}" srcOrd="0" destOrd="0" presId="urn:microsoft.com/office/officeart/2005/8/layout/hierarchy2"/>
    <dgm:cxn modelId="{CE51D13A-3C8F-4243-9326-080225B62041}" type="presParOf" srcId="{9BDB17D0-B521-4757-8384-DD97985FD6C9}" destId="{88F4F7A3-182C-417F-B553-82CF3CC2DBBE}" srcOrd="0" destOrd="0" presId="urn:microsoft.com/office/officeart/2005/8/layout/hierarchy2"/>
    <dgm:cxn modelId="{7CFC7FC5-52C1-46E8-8B82-A2D96F230F63}" type="presParOf" srcId="{191DDE05-6EC1-4098-9D91-CE05FFBFF51F}" destId="{1C11F064-8874-4BDA-BC7E-589529F58BAE}" srcOrd="1" destOrd="0" presId="urn:microsoft.com/office/officeart/2005/8/layout/hierarchy2"/>
    <dgm:cxn modelId="{8087C6B7-3EAE-45BB-94F3-0731A3E86A56}" type="presParOf" srcId="{1C11F064-8874-4BDA-BC7E-589529F58BAE}" destId="{83D00951-4BA3-4171-A4B0-8A8453B5213F}" srcOrd="0" destOrd="0" presId="urn:microsoft.com/office/officeart/2005/8/layout/hierarchy2"/>
    <dgm:cxn modelId="{D1EA98F5-F98B-4A49-AD84-37EB09BF8D37}" type="presParOf" srcId="{1C11F064-8874-4BDA-BC7E-589529F58BAE}" destId="{B996530E-50E5-49AE-9C5A-E0C6273F1134}" srcOrd="1" destOrd="0" presId="urn:microsoft.com/office/officeart/2005/8/layout/hierarchy2"/>
    <dgm:cxn modelId="{ED5A5081-2EF0-42B4-BAC8-44D1ADED506A}" type="presParOf" srcId="{191DDE05-6EC1-4098-9D91-CE05FFBFF51F}" destId="{7045E2BE-B2E4-45AE-ADD3-8FFACA7A0162}" srcOrd="2" destOrd="0" presId="urn:microsoft.com/office/officeart/2005/8/layout/hierarchy2"/>
    <dgm:cxn modelId="{CDA89586-1E46-4793-A6A7-4D587C15E33A}" type="presParOf" srcId="{7045E2BE-B2E4-45AE-ADD3-8FFACA7A0162}" destId="{2D860346-8C6F-467D-BCBC-463C5DB28364}" srcOrd="0" destOrd="0" presId="urn:microsoft.com/office/officeart/2005/8/layout/hierarchy2"/>
    <dgm:cxn modelId="{50543A9A-C769-4115-BFEE-A32544094FCB}" type="presParOf" srcId="{191DDE05-6EC1-4098-9D91-CE05FFBFF51F}" destId="{770CC372-2573-4473-A563-610B2947846E}" srcOrd="3" destOrd="0" presId="urn:microsoft.com/office/officeart/2005/8/layout/hierarchy2"/>
    <dgm:cxn modelId="{A8176F91-AE73-4B25-A934-45BDCA7B4FCD}" type="presParOf" srcId="{770CC372-2573-4473-A563-610B2947846E}" destId="{70702429-9537-4EC5-A333-CCB9A0C08F25}" srcOrd="0" destOrd="0" presId="urn:microsoft.com/office/officeart/2005/8/layout/hierarchy2"/>
    <dgm:cxn modelId="{300CF442-05D9-43C6-9C58-DC4DF11C298B}" type="presParOf" srcId="{770CC372-2573-4473-A563-610B2947846E}" destId="{9E23F69D-ECE0-4BEA-AAF2-C0B4DEF068D4}" srcOrd="1" destOrd="0" presId="urn:microsoft.com/office/officeart/2005/8/layout/hierarchy2"/>
    <dgm:cxn modelId="{499124E1-7AAA-46FB-8A90-A12F9F52DA79}" type="presParOf" srcId="{2A8C86E3-5495-4C35-AA06-99E9DBA115B4}" destId="{5DFF72B0-15D6-4718-B4EC-650B4EBA6E97}" srcOrd="2" destOrd="0" presId="urn:microsoft.com/office/officeart/2005/8/layout/hierarchy2"/>
    <dgm:cxn modelId="{3A5BBDC8-51F6-41B3-8594-8B4F3EB31532}" type="presParOf" srcId="{5DFF72B0-15D6-4718-B4EC-650B4EBA6E97}" destId="{53AF23BD-7A1A-4B5C-8DC4-AA85C6B508B9}" srcOrd="0" destOrd="0" presId="urn:microsoft.com/office/officeart/2005/8/layout/hierarchy2"/>
    <dgm:cxn modelId="{519AC332-F1EF-4C05-AE40-AC038B327F08}" type="presParOf" srcId="{2A8C86E3-5495-4C35-AA06-99E9DBA115B4}" destId="{47A484D8-CBD6-442C-8F20-067187BE89D0}" srcOrd="3" destOrd="0" presId="urn:microsoft.com/office/officeart/2005/8/layout/hierarchy2"/>
    <dgm:cxn modelId="{1DCC391E-6D11-45F9-9CDA-D016DD3F9197}" type="presParOf" srcId="{47A484D8-CBD6-442C-8F20-067187BE89D0}" destId="{EDCC16C1-C804-4A62-8F75-224953EA28E9}" srcOrd="0" destOrd="0" presId="urn:microsoft.com/office/officeart/2005/8/layout/hierarchy2"/>
    <dgm:cxn modelId="{9460A157-4A7F-4B13-B332-F4C388F03BF2}" type="presParOf" srcId="{47A484D8-CBD6-442C-8F20-067187BE89D0}" destId="{113FFCBA-DDD0-4E58-863F-ED4FDEF9E518}" srcOrd="1" destOrd="0" presId="urn:microsoft.com/office/officeart/2005/8/layout/hierarchy2"/>
    <dgm:cxn modelId="{9C889AA3-5E0F-4F83-8D8E-BC966D070787}" type="presParOf" srcId="{2A8C86E3-5495-4C35-AA06-99E9DBA115B4}" destId="{BB63B430-058B-4893-8579-59DA48FA7507}" srcOrd="4" destOrd="0" presId="urn:microsoft.com/office/officeart/2005/8/layout/hierarchy2"/>
    <dgm:cxn modelId="{54B896D2-69E6-4561-9C47-4C673C5AFD37}" type="presParOf" srcId="{BB63B430-058B-4893-8579-59DA48FA7507}" destId="{5707CB0F-60BE-4096-9A87-B2E48643FC2D}" srcOrd="0" destOrd="0" presId="urn:microsoft.com/office/officeart/2005/8/layout/hierarchy2"/>
    <dgm:cxn modelId="{AA54B77E-E27F-434F-97FE-8EEDA7ED7AB1}" type="presParOf" srcId="{2A8C86E3-5495-4C35-AA06-99E9DBA115B4}" destId="{6F6AB1C6-8F77-4C06-84B7-10FB72600D40}" srcOrd="5" destOrd="0" presId="urn:microsoft.com/office/officeart/2005/8/layout/hierarchy2"/>
    <dgm:cxn modelId="{11CE0AF2-16F9-45D4-A881-A2B43BB2B313}" type="presParOf" srcId="{6F6AB1C6-8F77-4C06-84B7-10FB72600D40}" destId="{40AAC14A-AFED-4190-BF17-CE5AC5D21CF4}" srcOrd="0" destOrd="0" presId="urn:microsoft.com/office/officeart/2005/8/layout/hierarchy2"/>
    <dgm:cxn modelId="{1F2C2EEA-7504-45CB-A534-2C5AAA74D788}" type="presParOf" srcId="{6F6AB1C6-8F77-4C06-84B7-10FB72600D40}" destId="{2629EB97-1472-45A0-A580-A582CCF7A78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AB06D55-EA08-4EB9-9DCA-BAF9258522E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24D971E-BFEC-4FD4-8280-7F1DE398B12F}">
      <dgm:prSet phldrT="[Текст]"/>
      <dgm:spPr/>
      <dgm:t>
        <a:bodyPr/>
        <a:lstStyle/>
        <a:p>
          <a:r>
            <a:rPr lang="ru-RU" altLang="ru-RU" b="1" dirty="0" smtClean="0">
              <a:latin typeface="Times New Roman" pitchFamily="18" charset="0"/>
              <a:cs typeface="Times New Roman" pitchFamily="18" charset="0"/>
            </a:rPr>
            <a:t>По сроку</a:t>
          </a:r>
          <a:endParaRPr lang="ru-RU" dirty="0"/>
        </a:p>
      </dgm:t>
    </dgm:pt>
    <dgm:pt modelId="{E241A761-FE46-44CD-BE8A-991806889BFC}" type="parTrans" cxnId="{203411DF-C1DC-46ED-B072-D3014EFDE62B}">
      <dgm:prSet/>
      <dgm:spPr/>
      <dgm:t>
        <a:bodyPr/>
        <a:lstStyle/>
        <a:p>
          <a:endParaRPr lang="ru-RU"/>
        </a:p>
      </dgm:t>
    </dgm:pt>
    <dgm:pt modelId="{615EDDB4-9679-4518-8297-23B2F04C6048}" type="sibTrans" cxnId="{203411DF-C1DC-46ED-B072-D3014EFDE62B}">
      <dgm:prSet/>
      <dgm:spPr/>
      <dgm:t>
        <a:bodyPr/>
        <a:lstStyle/>
        <a:p>
          <a:endParaRPr lang="ru-RU"/>
        </a:p>
      </dgm:t>
    </dgm:pt>
    <dgm:pt modelId="{F76A9B33-5E44-468D-ABC0-061D2EAFDC5B}">
      <dgm:prSet phldrT="[Текст]"/>
      <dgm:spPr/>
      <dgm:t>
        <a:bodyPr/>
        <a:lstStyle/>
        <a:p>
          <a:r>
            <a:rPr lang="ru-RU" smtClean="0">
              <a:latin typeface="Times New Roman" pitchFamily="18" charset="0"/>
              <a:cs typeface="Times New Roman" pitchFamily="18" charset="0"/>
            </a:rPr>
            <a:t>Краткосрочный (менее 1 года)</a:t>
          </a:r>
          <a:endParaRPr lang="ru-RU" dirty="0"/>
        </a:p>
      </dgm:t>
    </dgm:pt>
    <dgm:pt modelId="{61FD7317-1499-4A22-A230-4F922EED0B16}" type="parTrans" cxnId="{F19ADA8B-C505-4716-84F1-E1846FB3FE18}">
      <dgm:prSet/>
      <dgm:spPr/>
      <dgm:t>
        <a:bodyPr/>
        <a:lstStyle/>
        <a:p>
          <a:endParaRPr lang="ru-RU"/>
        </a:p>
      </dgm:t>
    </dgm:pt>
    <dgm:pt modelId="{215D8AA0-990B-4D05-B223-246FDDE00125}" type="sibTrans" cxnId="{F19ADA8B-C505-4716-84F1-E1846FB3FE18}">
      <dgm:prSet/>
      <dgm:spPr/>
      <dgm:t>
        <a:bodyPr/>
        <a:lstStyle/>
        <a:p>
          <a:endParaRPr lang="ru-RU"/>
        </a:p>
      </dgm:t>
    </dgm:pt>
    <dgm:pt modelId="{CED8DB73-E5E5-4747-A00E-FC29F14B7971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Среднесрочный                    (от 1 года до 5 лет)</a:t>
          </a:r>
          <a:endParaRPr lang="ru-RU" dirty="0"/>
        </a:p>
      </dgm:t>
    </dgm:pt>
    <dgm:pt modelId="{D79FCD24-4D09-45F7-8B5C-D95EC986EEFB}" type="parTrans" cxnId="{7875A4B7-4D7F-4D30-AAEF-E695B4C0CB8D}">
      <dgm:prSet/>
      <dgm:spPr/>
      <dgm:t>
        <a:bodyPr/>
        <a:lstStyle/>
        <a:p>
          <a:endParaRPr lang="ru-RU"/>
        </a:p>
      </dgm:t>
    </dgm:pt>
    <dgm:pt modelId="{A758DE9E-7776-4E31-8AAF-987D5C818641}" type="sibTrans" cxnId="{7875A4B7-4D7F-4D30-AAEF-E695B4C0CB8D}">
      <dgm:prSet/>
      <dgm:spPr/>
      <dgm:t>
        <a:bodyPr/>
        <a:lstStyle/>
        <a:p>
          <a:endParaRPr lang="ru-RU"/>
        </a:p>
      </dgm:t>
    </dgm:pt>
    <dgm:pt modelId="{B5F5D9BE-AB8A-48FE-8A29-ACD2F7307741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Долгосрочный                                   (от 5 лет до 10 лет включительно)</a:t>
          </a:r>
          <a:endParaRPr lang="ru-RU" dirty="0"/>
        </a:p>
      </dgm:t>
    </dgm:pt>
    <dgm:pt modelId="{A6B3741D-CC7F-482C-BE8B-F98F34A0E594}" type="parTrans" cxnId="{5DF2713D-8E33-49B7-8CC4-7C1B98A0389F}">
      <dgm:prSet/>
      <dgm:spPr/>
      <dgm:t>
        <a:bodyPr/>
        <a:lstStyle/>
        <a:p>
          <a:endParaRPr lang="ru-RU"/>
        </a:p>
      </dgm:t>
    </dgm:pt>
    <dgm:pt modelId="{7276CEE5-AACE-4D28-9848-7092156EB28A}" type="sibTrans" cxnId="{5DF2713D-8E33-49B7-8CC4-7C1B98A0389F}">
      <dgm:prSet/>
      <dgm:spPr/>
      <dgm:t>
        <a:bodyPr/>
        <a:lstStyle/>
        <a:p>
          <a:endParaRPr lang="ru-RU"/>
        </a:p>
      </dgm:t>
    </dgm:pt>
    <dgm:pt modelId="{6DEFDD79-FCC2-4909-8B3E-FA0159FC3DB0}" type="pres">
      <dgm:prSet presAssocID="{2AB06D55-EA08-4EB9-9DCA-BAF9258522E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08B46F5-7C1F-480A-B910-A72C2AAE745A}" type="pres">
      <dgm:prSet presAssocID="{224D971E-BFEC-4FD4-8280-7F1DE398B12F}" presName="hierRoot1" presStyleCnt="0"/>
      <dgm:spPr/>
    </dgm:pt>
    <dgm:pt modelId="{2F92E537-46AC-410C-BD9F-56E8C5E8DEC7}" type="pres">
      <dgm:prSet presAssocID="{224D971E-BFEC-4FD4-8280-7F1DE398B12F}" presName="composite" presStyleCnt="0"/>
      <dgm:spPr/>
    </dgm:pt>
    <dgm:pt modelId="{A464B419-AE1F-446A-9F56-5E627AA112E9}" type="pres">
      <dgm:prSet presAssocID="{224D971E-BFEC-4FD4-8280-7F1DE398B12F}" presName="background" presStyleLbl="node0" presStyleIdx="0" presStyleCnt="1"/>
      <dgm:spPr/>
    </dgm:pt>
    <dgm:pt modelId="{6BC8A281-BFE4-446C-8B06-D169FD08C004}" type="pres">
      <dgm:prSet presAssocID="{224D971E-BFEC-4FD4-8280-7F1DE398B12F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E30FC2-8574-4341-ADF8-66F17F572881}" type="pres">
      <dgm:prSet presAssocID="{224D971E-BFEC-4FD4-8280-7F1DE398B12F}" presName="hierChild2" presStyleCnt="0"/>
      <dgm:spPr/>
    </dgm:pt>
    <dgm:pt modelId="{0D59C987-448B-4CC7-9AC0-658CA1B8B0AF}" type="pres">
      <dgm:prSet presAssocID="{61FD7317-1499-4A22-A230-4F922EED0B16}" presName="Name10" presStyleLbl="parChTrans1D2" presStyleIdx="0" presStyleCnt="3"/>
      <dgm:spPr/>
      <dgm:t>
        <a:bodyPr/>
        <a:lstStyle/>
        <a:p>
          <a:endParaRPr lang="ru-RU"/>
        </a:p>
      </dgm:t>
    </dgm:pt>
    <dgm:pt modelId="{60C53A8F-B4D8-4E8D-83A0-4ED649A0795C}" type="pres">
      <dgm:prSet presAssocID="{F76A9B33-5E44-468D-ABC0-061D2EAFDC5B}" presName="hierRoot2" presStyleCnt="0"/>
      <dgm:spPr/>
    </dgm:pt>
    <dgm:pt modelId="{A667D3D9-115F-44A8-AD27-B5492904789D}" type="pres">
      <dgm:prSet presAssocID="{F76A9B33-5E44-468D-ABC0-061D2EAFDC5B}" presName="composite2" presStyleCnt="0"/>
      <dgm:spPr/>
    </dgm:pt>
    <dgm:pt modelId="{EF42B75D-6807-4A14-BE5E-859C4AC853A8}" type="pres">
      <dgm:prSet presAssocID="{F76A9B33-5E44-468D-ABC0-061D2EAFDC5B}" presName="background2" presStyleLbl="node2" presStyleIdx="0" presStyleCnt="3"/>
      <dgm:spPr/>
    </dgm:pt>
    <dgm:pt modelId="{9A0DAB0D-359F-4704-ADA2-29B602D6E997}" type="pres">
      <dgm:prSet presAssocID="{F76A9B33-5E44-468D-ABC0-061D2EAFDC5B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536DAD-588D-45B5-BDC6-5B9BBEB858EA}" type="pres">
      <dgm:prSet presAssocID="{F76A9B33-5E44-468D-ABC0-061D2EAFDC5B}" presName="hierChild3" presStyleCnt="0"/>
      <dgm:spPr/>
    </dgm:pt>
    <dgm:pt modelId="{E42FB86A-1DD1-4864-B234-E40027AE2E7E}" type="pres">
      <dgm:prSet presAssocID="{D79FCD24-4D09-45F7-8B5C-D95EC986EEFB}" presName="Name10" presStyleLbl="parChTrans1D2" presStyleIdx="1" presStyleCnt="3"/>
      <dgm:spPr/>
      <dgm:t>
        <a:bodyPr/>
        <a:lstStyle/>
        <a:p>
          <a:endParaRPr lang="ru-RU"/>
        </a:p>
      </dgm:t>
    </dgm:pt>
    <dgm:pt modelId="{940970B3-DB6F-47F6-B336-DA3F28A21A09}" type="pres">
      <dgm:prSet presAssocID="{CED8DB73-E5E5-4747-A00E-FC29F14B7971}" presName="hierRoot2" presStyleCnt="0"/>
      <dgm:spPr/>
    </dgm:pt>
    <dgm:pt modelId="{350E35E7-CBDA-4E75-B9A4-4EC9E64A2C4F}" type="pres">
      <dgm:prSet presAssocID="{CED8DB73-E5E5-4747-A00E-FC29F14B7971}" presName="composite2" presStyleCnt="0"/>
      <dgm:spPr/>
    </dgm:pt>
    <dgm:pt modelId="{A6FD1730-638E-4139-A172-C1045FA23FE6}" type="pres">
      <dgm:prSet presAssocID="{CED8DB73-E5E5-4747-A00E-FC29F14B7971}" presName="background2" presStyleLbl="node2" presStyleIdx="1" presStyleCnt="3"/>
      <dgm:spPr/>
    </dgm:pt>
    <dgm:pt modelId="{271BF5FD-8641-4D8C-AA89-45EABA453121}" type="pres">
      <dgm:prSet presAssocID="{CED8DB73-E5E5-4747-A00E-FC29F14B7971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17BEB7-2FB7-44B2-8185-60E757E40F7A}" type="pres">
      <dgm:prSet presAssocID="{CED8DB73-E5E5-4747-A00E-FC29F14B7971}" presName="hierChild3" presStyleCnt="0"/>
      <dgm:spPr/>
    </dgm:pt>
    <dgm:pt modelId="{A52A4250-1F48-49BD-AA05-F9F30321CC1A}" type="pres">
      <dgm:prSet presAssocID="{A6B3741D-CC7F-482C-BE8B-F98F34A0E594}" presName="Name10" presStyleLbl="parChTrans1D2" presStyleIdx="2" presStyleCnt="3"/>
      <dgm:spPr/>
      <dgm:t>
        <a:bodyPr/>
        <a:lstStyle/>
        <a:p>
          <a:endParaRPr lang="ru-RU"/>
        </a:p>
      </dgm:t>
    </dgm:pt>
    <dgm:pt modelId="{C5A90A7C-B631-4C0B-913D-F8D79B60F32D}" type="pres">
      <dgm:prSet presAssocID="{B5F5D9BE-AB8A-48FE-8A29-ACD2F7307741}" presName="hierRoot2" presStyleCnt="0"/>
      <dgm:spPr/>
    </dgm:pt>
    <dgm:pt modelId="{E60D50AC-F76E-41E6-B3BD-85D65564E554}" type="pres">
      <dgm:prSet presAssocID="{B5F5D9BE-AB8A-48FE-8A29-ACD2F7307741}" presName="composite2" presStyleCnt="0"/>
      <dgm:spPr/>
    </dgm:pt>
    <dgm:pt modelId="{52B2DBFD-5332-4DAA-9C11-0F70D91DFFA3}" type="pres">
      <dgm:prSet presAssocID="{B5F5D9BE-AB8A-48FE-8A29-ACD2F7307741}" presName="background2" presStyleLbl="node2" presStyleIdx="2" presStyleCnt="3"/>
      <dgm:spPr/>
    </dgm:pt>
    <dgm:pt modelId="{7BE81FD5-E97F-43FC-835A-8B894BB820F7}" type="pres">
      <dgm:prSet presAssocID="{B5F5D9BE-AB8A-48FE-8A29-ACD2F7307741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41FE42-47C7-4186-A1A6-B7738B21583D}" type="pres">
      <dgm:prSet presAssocID="{B5F5D9BE-AB8A-48FE-8A29-ACD2F7307741}" presName="hierChild3" presStyleCnt="0"/>
      <dgm:spPr/>
    </dgm:pt>
  </dgm:ptLst>
  <dgm:cxnLst>
    <dgm:cxn modelId="{CD6FAFCB-9020-40BB-821D-7E19D76F24FC}" type="presOf" srcId="{61FD7317-1499-4A22-A230-4F922EED0B16}" destId="{0D59C987-448B-4CC7-9AC0-658CA1B8B0AF}" srcOrd="0" destOrd="0" presId="urn:microsoft.com/office/officeart/2005/8/layout/hierarchy1"/>
    <dgm:cxn modelId="{F19ADA8B-C505-4716-84F1-E1846FB3FE18}" srcId="{224D971E-BFEC-4FD4-8280-7F1DE398B12F}" destId="{F76A9B33-5E44-468D-ABC0-061D2EAFDC5B}" srcOrd="0" destOrd="0" parTransId="{61FD7317-1499-4A22-A230-4F922EED0B16}" sibTransId="{215D8AA0-990B-4D05-B223-246FDDE00125}"/>
    <dgm:cxn modelId="{C6232BEA-54F9-43E9-8ECB-758F29B2E464}" type="presOf" srcId="{CED8DB73-E5E5-4747-A00E-FC29F14B7971}" destId="{271BF5FD-8641-4D8C-AA89-45EABA453121}" srcOrd="0" destOrd="0" presId="urn:microsoft.com/office/officeart/2005/8/layout/hierarchy1"/>
    <dgm:cxn modelId="{B4053D92-2709-489D-BAA6-1CFD5357A17A}" type="presOf" srcId="{A6B3741D-CC7F-482C-BE8B-F98F34A0E594}" destId="{A52A4250-1F48-49BD-AA05-F9F30321CC1A}" srcOrd="0" destOrd="0" presId="urn:microsoft.com/office/officeart/2005/8/layout/hierarchy1"/>
    <dgm:cxn modelId="{F86A863C-A3AB-46DE-98A8-9A859445382B}" type="presOf" srcId="{F76A9B33-5E44-468D-ABC0-061D2EAFDC5B}" destId="{9A0DAB0D-359F-4704-ADA2-29B602D6E997}" srcOrd="0" destOrd="0" presId="urn:microsoft.com/office/officeart/2005/8/layout/hierarchy1"/>
    <dgm:cxn modelId="{F7E4718F-6DD0-4E61-B089-DDDB47D7CD2A}" type="presOf" srcId="{224D971E-BFEC-4FD4-8280-7F1DE398B12F}" destId="{6BC8A281-BFE4-446C-8B06-D169FD08C004}" srcOrd="0" destOrd="0" presId="urn:microsoft.com/office/officeart/2005/8/layout/hierarchy1"/>
    <dgm:cxn modelId="{5DF2713D-8E33-49B7-8CC4-7C1B98A0389F}" srcId="{224D971E-BFEC-4FD4-8280-7F1DE398B12F}" destId="{B5F5D9BE-AB8A-48FE-8A29-ACD2F7307741}" srcOrd="2" destOrd="0" parTransId="{A6B3741D-CC7F-482C-BE8B-F98F34A0E594}" sibTransId="{7276CEE5-AACE-4D28-9848-7092156EB28A}"/>
    <dgm:cxn modelId="{203411DF-C1DC-46ED-B072-D3014EFDE62B}" srcId="{2AB06D55-EA08-4EB9-9DCA-BAF9258522E4}" destId="{224D971E-BFEC-4FD4-8280-7F1DE398B12F}" srcOrd="0" destOrd="0" parTransId="{E241A761-FE46-44CD-BE8A-991806889BFC}" sibTransId="{615EDDB4-9679-4518-8297-23B2F04C6048}"/>
    <dgm:cxn modelId="{26BAC198-FBE1-4171-A10D-F06DCB6AD99D}" type="presOf" srcId="{D79FCD24-4D09-45F7-8B5C-D95EC986EEFB}" destId="{E42FB86A-1DD1-4864-B234-E40027AE2E7E}" srcOrd="0" destOrd="0" presId="urn:microsoft.com/office/officeart/2005/8/layout/hierarchy1"/>
    <dgm:cxn modelId="{ADBA1EDB-F745-4CDC-90BA-214617D97299}" type="presOf" srcId="{B5F5D9BE-AB8A-48FE-8A29-ACD2F7307741}" destId="{7BE81FD5-E97F-43FC-835A-8B894BB820F7}" srcOrd="0" destOrd="0" presId="urn:microsoft.com/office/officeart/2005/8/layout/hierarchy1"/>
    <dgm:cxn modelId="{7875A4B7-4D7F-4D30-AAEF-E695B4C0CB8D}" srcId="{224D971E-BFEC-4FD4-8280-7F1DE398B12F}" destId="{CED8DB73-E5E5-4747-A00E-FC29F14B7971}" srcOrd="1" destOrd="0" parTransId="{D79FCD24-4D09-45F7-8B5C-D95EC986EEFB}" sibTransId="{A758DE9E-7776-4E31-8AAF-987D5C818641}"/>
    <dgm:cxn modelId="{07B50CF2-A846-4E0C-B3E1-A59DEDFCB7A1}" type="presOf" srcId="{2AB06D55-EA08-4EB9-9DCA-BAF9258522E4}" destId="{6DEFDD79-FCC2-4909-8B3E-FA0159FC3DB0}" srcOrd="0" destOrd="0" presId="urn:microsoft.com/office/officeart/2005/8/layout/hierarchy1"/>
    <dgm:cxn modelId="{76268468-01AC-4B3A-8C70-B2D9FECE68B3}" type="presParOf" srcId="{6DEFDD79-FCC2-4909-8B3E-FA0159FC3DB0}" destId="{808B46F5-7C1F-480A-B910-A72C2AAE745A}" srcOrd="0" destOrd="0" presId="urn:microsoft.com/office/officeart/2005/8/layout/hierarchy1"/>
    <dgm:cxn modelId="{F56F3591-551C-4C70-A3A6-6E3FB8DD2226}" type="presParOf" srcId="{808B46F5-7C1F-480A-B910-A72C2AAE745A}" destId="{2F92E537-46AC-410C-BD9F-56E8C5E8DEC7}" srcOrd="0" destOrd="0" presId="urn:microsoft.com/office/officeart/2005/8/layout/hierarchy1"/>
    <dgm:cxn modelId="{EC7A0C7C-6B30-4E9E-A45D-66A1625B9C88}" type="presParOf" srcId="{2F92E537-46AC-410C-BD9F-56E8C5E8DEC7}" destId="{A464B419-AE1F-446A-9F56-5E627AA112E9}" srcOrd="0" destOrd="0" presId="urn:microsoft.com/office/officeart/2005/8/layout/hierarchy1"/>
    <dgm:cxn modelId="{8677887B-5D7D-4517-A6C8-3EBB65351C1A}" type="presParOf" srcId="{2F92E537-46AC-410C-BD9F-56E8C5E8DEC7}" destId="{6BC8A281-BFE4-446C-8B06-D169FD08C004}" srcOrd="1" destOrd="0" presId="urn:microsoft.com/office/officeart/2005/8/layout/hierarchy1"/>
    <dgm:cxn modelId="{5BD37711-7F09-48B6-B917-CF22A59B6747}" type="presParOf" srcId="{808B46F5-7C1F-480A-B910-A72C2AAE745A}" destId="{31E30FC2-8574-4341-ADF8-66F17F572881}" srcOrd="1" destOrd="0" presId="urn:microsoft.com/office/officeart/2005/8/layout/hierarchy1"/>
    <dgm:cxn modelId="{3C60A32F-DA76-4F9F-B443-8B8425966CF7}" type="presParOf" srcId="{31E30FC2-8574-4341-ADF8-66F17F572881}" destId="{0D59C987-448B-4CC7-9AC0-658CA1B8B0AF}" srcOrd="0" destOrd="0" presId="urn:microsoft.com/office/officeart/2005/8/layout/hierarchy1"/>
    <dgm:cxn modelId="{A6FF5F9F-B846-4499-907D-1000A311FE55}" type="presParOf" srcId="{31E30FC2-8574-4341-ADF8-66F17F572881}" destId="{60C53A8F-B4D8-4E8D-83A0-4ED649A0795C}" srcOrd="1" destOrd="0" presId="urn:microsoft.com/office/officeart/2005/8/layout/hierarchy1"/>
    <dgm:cxn modelId="{6BE8F208-0BF0-4E54-BA1C-4589CCF7C6F5}" type="presParOf" srcId="{60C53A8F-B4D8-4E8D-83A0-4ED649A0795C}" destId="{A667D3D9-115F-44A8-AD27-B5492904789D}" srcOrd="0" destOrd="0" presId="urn:microsoft.com/office/officeart/2005/8/layout/hierarchy1"/>
    <dgm:cxn modelId="{E482DFAB-9340-4341-AB3C-1E7E35D79736}" type="presParOf" srcId="{A667D3D9-115F-44A8-AD27-B5492904789D}" destId="{EF42B75D-6807-4A14-BE5E-859C4AC853A8}" srcOrd="0" destOrd="0" presId="urn:microsoft.com/office/officeart/2005/8/layout/hierarchy1"/>
    <dgm:cxn modelId="{9BE68E0F-898F-4BA8-9E4B-704B957BA4BE}" type="presParOf" srcId="{A667D3D9-115F-44A8-AD27-B5492904789D}" destId="{9A0DAB0D-359F-4704-ADA2-29B602D6E997}" srcOrd="1" destOrd="0" presId="urn:microsoft.com/office/officeart/2005/8/layout/hierarchy1"/>
    <dgm:cxn modelId="{140CD0D6-2BED-4F7F-B312-D0A843A45B95}" type="presParOf" srcId="{60C53A8F-B4D8-4E8D-83A0-4ED649A0795C}" destId="{E9536DAD-588D-45B5-BDC6-5B9BBEB858EA}" srcOrd="1" destOrd="0" presId="urn:microsoft.com/office/officeart/2005/8/layout/hierarchy1"/>
    <dgm:cxn modelId="{4D2D2FA0-E356-44D6-B841-0A7A8AA16D7F}" type="presParOf" srcId="{31E30FC2-8574-4341-ADF8-66F17F572881}" destId="{E42FB86A-1DD1-4864-B234-E40027AE2E7E}" srcOrd="2" destOrd="0" presId="urn:microsoft.com/office/officeart/2005/8/layout/hierarchy1"/>
    <dgm:cxn modelId="{C29AC6D4-9845-4FCF-80B1-3C82DE05567C}" type="presParOf" srcId="{31E30FC2-8574-4341-ADF8-66F17F572881}" destId="{940970B3-DB6F-47F6-B336-DA3F28A21A09}" srcOrd="3" destOrd="0" presId="urn:microsoft.com/office/officeart/2005/8/layout/hierarchy1"/>
    <dgm:cxn modelId="{02738525-13CF-4585-9612-171528275522}" type="presParOf" srcId="{940970B3-DB6F-47F6-B336-DA3F28A21A09}" destId="{350E35E7-CBDA-4E75-B9A4-4EC9E64A2C4F}" srcOrd="0" destOrd="0" presId="urn:microsoft.com/office/officeart/2005/8/layout/hierarchy1"/>
    <dgm:cxn modelId="{BD4FFB56-4D80-4B4F-BF72-C8A752977331}" type="presParOf" srcId="{350E35E7-CBDA-4E75-B9A4-4EC9E64A2C4F}" destId="{A6FD1730-638E-4139-A172-C1045FA23FE6}" srcOrd="0" destOrd="0" presId="urn:microsoft.com/office/officeart/2005/8/layout/hierarchy1"/>
    <dgm:cxn modelId="{44D03377-BAE0-4562-A219-BDEFDC446B7B}" type="presParOf" srcId="{350E35E7-CBDA-4E75-B9A4-4EC9E64A2C4F}" destId="{271BF5FD-8641-4D8C-AA89-45EABA453121}" srcOrd="1" destOrd="0" presId="urn:microsoft.com/office/officeart/2005/8/layout/hierarchy1"/>
    <dgm:cxn modelId="{B2123EF5-A5E6-4A8F-8948-ED25015BD6C8}" type="presParOf" srcId="{940970B3-DB6F-47F6-B336-DA3F28A21A09}" destId="{DA17BEB7-2FB7-44B2-8185-60E757E40F7A}" srcOrd="1" destOrd="0" presId="urn:microsoft.com/office/officeart/2005/8/layout/hierarchy1"/>
    <dgm:cxn modelId="{581F3195-1E9F-41E9-AAE8-B656F3C5F706}" type="presParOf" srcId="{31E30FC2-8574-4341-ADF8-66F17F572881}" destId="{A52A4250-1F48-49BD-AA05-F9F30321CC1A}" srcOrd="4" destOrd="0" presId="urn:microsoft.com/office/officeart/2005/8/layout/hierarchy1"/>
    <dgm:cxn modelId="{015940F4-B558-4C88-9DC0-363C351F4B90}" type="presParOf" srcId="{31E30FC2-8574-4341-ADF8-66F17F572881}" destId="{C5A90A7C-B631-4C0B-913D-F8D79B60F32D}" srcOrd="5" destOrd="0" presId="urn:microsoft.com/office/officeart/2005/8/layout/hierarchy1"/>
    <dgm:cxn modelId="{E72DE0E8-0943-4F67-9E60-C04A95B03A66}" type="presParOf" srcId="{C5A90A7C-B631-4C0B-913D-F8D79B60F32D}" destId="{E60D50AC-F76E-41E6-B3BD-85D65564E554}" srcOrd="0" destOrd="0" presId="urn:microsoft.com/office/officeart/2005/8/layout/hierarchy1"/>
    <dgm:cxn modelId="{2B619545-A8D7-46C2-84AA-58C20261FD0F}" type="presParOf" srcId="{E60D50AC-F76E-41E6-B3BD-85D65564E554}" destId="{52B2DBFD-5332-4DAA-9C11-0F70D91DFFA3}" srcOrd="0" destOrd="0" presId="urn:microsoft.com/office/officeart/2005/8/layout/hierarchy1"/>
    <dgm:cxn modelId="{F04F2728-D9DF-45CF-8136-1293173226EA}" type="presParOf" srcId="{E60D50AC-F76E-41E6-B3BD-85D65564E554}" destId="{7BE81FD5-E97F-43FC-835A-8B894BB820F7}" srcOrd="1" destOrd="0" presId="urn:microsoft.com/office/officeart/2005/8/layout/hierarchy1"/>
    <dgm:cxn modelId="{D96983E1-65BA-4EF7-81EC-26366FFF4B3D}" type="presParOf" srcId="{C5A90A7C-B631-4C0B-913D-F8D79B60F32D}" destId="{1541FE42-47C7-4186-A1A6-B7738B21583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B9B8413-DAFD-46D1-97E4-B66E86A4AC0D}" type="doc">
      <dgm:prSet loTypeId="urn:microsoft.com/office/officeart/2005/8/layout/hierarchy6" loCatId="hierarchy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96855102-1A13-4BF3-8EC1-25FEA08636E8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466AED97-EA09-4FD5-8C1B-2AFE7E94FCF9}" type="parTrans" cxnId="{451E066F-071F-4A1E-879E-ABFD7F91F646}">
      <dgm:prSet/>
      <dgm:spPr/>
      <dgm:t>
        <a:bodyPr/>
        <a:lstStyle/>
        <a:p>
          <a:endParaRPr lang="ru-RU"/>
        </a:p>
      </dgm:t>
    </dgm:pt>
    <dgm:pt modelId="{2A9A5472-8E59-4DF3-B6C3-2F0CE0605C01}" type="sibTrans" cxnId="{451E066F-071F-4A1E-879E-ABFD7F91F646}">
      <dgm:prSet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50442D90-5A37-4CB2-BD13-ADBF14C59593}" type="asst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 smtClean="0"/>
        </a:p>
      </dgm:t>
    </dgm:pt>
    <dgm:pt modelId="{B28FAADE-5C12-435D-8242-1CA18B032B08}" type="parTrans" cxnId="{174E6DAB-EE5B-482B-915A-AC938ED6E51E}">
      <dgm:prSet/>
      <dgm:spPr/>
      <dgm:t>
        <a:bodyPr/>
        <a:lstStyle/>
        <a:p>
          <a:endParaRPr lang="ru-RU"/>
        </a:p>
      </dgm:t>
    </dgm:pt>
    <dgm:pt modelId="{7ABF1B22-2DED-4749-8174-931EEC265B0C}" type="sibTrans" cxnId="{174E6DAB-EE5B-482B-915A-AC938ED6E51E}">
      <dgm:prSet/>
      <dgm:spPr/>
      <dgm:t>
        <a:bodyPr/>
        <a:lstStyle/>
        <a:p>
          <a:endParaRPr lang="ru-RU"/>
        </a:p>
      </dgm:t>
    </dgm:pt>
    <dgm:pt modelId="{3B475CAE-B658-4BB2-934D-315EA1E44DC4}" type="asst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 smtClean="0"/>
        </a:p>
      </dgm:t>
    </dgm:pt>
    <dgm:pt modelId="{5E49A05D-8AA4-4942-AAC0-03E4B1B11727}" type="parTrans" cxnId="{7534A7BB-4543-4F65-A1C1-213C41921895}">
      <dgm:prSet/>
      <dgm:spPr/>
      <dgm:t>
        <a:bodyPr/>
        <a:lstStyle/>
        <a:p>
          <a:endParaRPr lang="ru-RU"/>
        </a:p>
      </dgm:t>
    </dgm:pt>
    <dgm:pt modelId="{332D1944-6D43-4F1F-9CDE-3B946BC32574}" type="sibTrans" cxnId="{7534A7BB-4543-4F65-A1C1-213C41921895}">
      <dgm:prSet/>
      <dgm:spPr/>
      <dgm:t>
        <a:bodyPr/>
        <a:lstStyle/>
        <a:p>
          <a:endParaRPr lang="ru-RU"/>
        </a:p>
      </dgm:t>
    </dgm:pt>
    <dgm:pt modelId="{E93E1709-277F-4034-92A4-C08D4D88323A}" type="asst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 smtClean="0"/>
        </a:p>
      </dgm:t>
    </dgm:pt>
    <dgm:pt modelId="{C5C659C5-AED2-4B16-A671-211C4737E8C2}" type="sibTrans" cxnId="{29BC63D4-5108-440C-8B00-603D13A0D8F6}">
      <dgm:prSet/>
      <dgm:spPr/>
      <dgm:t>
        <a:bodyPr/>
        <a:lstStyle/>
        <a:p>
          <a:endParaRPr lang="ru-RU"/>
        </a:p>
      </dgm:t>
    </dgm:pt>
    <dgm:pt modelId="{7F9110CC-7A8B-469C-AD0C-030229002C10}" type="parTrans" cxnId="{29BC63D4-5108-440C-8B00-603D13A0D8F6}">
      <dgm:prSet/>
      <dgm:spPr/>
      <dgm:t>
        <a:bodyPr/>
        <a:lstStyle/>
        <a:p>
          <a:endParaRPr lang="ru-RU"/>
        </a:p>
      </dgm:t>
    </dgm:pt>
    <dgm:pt modelId="{ADF1A508-3045-4EF6-B945-77BF84AE815C}" type="asst">
      <dgm:prSet phldrT="[Текст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dirty="0" smtClean="0"/>
        </a:p>
      </dgm:t>
    </dgm:pt>
    <dgm:pt modelId="{A9D5278C-6ABC-4A18-9726-96091B801C35}" type="parTrans" cxnId="{CF408BF6-16A4-4F07-B4F3-1EB7B1FF7B2B}">
      <dgm:prSet/>
      <dgm:spPr/>
      <dgm:t>
        <a:bodyPr/>
        <a:lstStyle/>
        <a:p>
          <a:endParaRPr lang="ru-RU"/>
        </a:p>
      </dgm:t>
    </dgm:pt>
    <dgm:pt modelId="{152DE821-836A-46F3-AE8F-CFAD2256E158}" type="sibTrans" cxnId="{CF408BF6-16A4-4F07-B4F3-1EB7B1FF7B2B}">
      <dgm:prSet/>
      <dgm:spPr/>
      <dgm:t>
        <a:bodyPr/>
        <a:lstStyle/>
        <a:p>
          <a:endParaRPr lang="ru-RU"/>
        </a:p>
      </dgm:t>
    </dgm:pt>
    <dgm:pt modelId="{FFE3ECF8-7D43-40DD-9D8F-75D7DBF55B9E}" type="pres">
      <dgm:prSet presAssocID="{1B9B8413-DAFD-46D1-97E4-B66E86A4AC0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6B783D-A9FF-452B-AA93-90FF1E50B4FA}" type="pres">
      <dgm:prSet presAssocID="{1B9B8413-DAFD-46D1-97E4-B66E86A4AC0D}" presName="hierFlow" presStyleCnt="0"/>
      <dgm:spPr/>
    </dgm:pt>
    <dgm:pt modelId="{E5B0EEEE-C460-4B0F-AFBE-FFFC63B9BD6B}" type="pres">
      <dgm:prSet presAssocID="{1B9B8413-DAFD-46D1-97E4-B66E86A4AC0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F064E2E-E0D4-4F61-9EC5-E0D0539A993E}" type="pres">
      <dgm:prSet presAssocID="{96855102-1A13-4BF3-8EC1-25FEA08636E8}" presName="Name14" presStyleCnt="0"/>
      <dgm:spPr/>
    </dgm:pt>
    <dgm:pt modelId="{BBCF6D03-5457-49C4-A1B2-30979619033D}" type="pres">
      <dgm:prSet presAssocID="{96855102-1A13-4BF3-8EC1-25FEA08636E8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41B206-9A6A-45B8-B7B4-2866A8C9799A}" type="pres">
      <dgm:prSet presAssocID="{96855102-1A13-4BF3-8EC1-25FEA08636E8}" presName="hierChild2" presStyleCnt="0"/>
      <dgm:spPr/>
    </dgm:pt>
    <dgm:pt modelId="{84F6AA8F-A1FC-47F6-8495-8934E964CD1C}" type="pres">
      <dgm:prSet presAssocID="{7F9110CC-7A8B-469C-AD0C-030229002C10}" presName="Name19" presStyleLbl="parChTrans1D2" presStyleIdx="0" presStyleCnt="4"/>
      <dgm:spPr/>
      <dgm:t>
        <a:bodyPr/>
        <a:lstStyle/>
        <a:p>
          <a:endParaRPr lang="ru-RU"/>
        </a:p>
      </dgm:t>
    </dgm:pt>
    <dgm:pt modelId="{120ED9B5-6D15-423A-9A9E-556D66A7C221}" type="pres">
      <dgm:prSet presAssocID="{E93E1709-277F-4034-92A4-C08D4D88323A}" presName="Name21" presStyleCnt="0"/>
      <dgm:spPr/>
    </dgm:pt>
    <dgm:pt modelId="{41133A90-3977-4321-A6C6-38A9BD17EC5A}" type="pres">
      <dgm:prSet presAssocID="{E93E1709-277F-4034-92A4-C08D4D88323A}" presName="level2Shape" presStyleLbl="asst1" presStyleIdx="0" presStyleCnt="4"/>
      <dgm:spPr/>
      <dgm:t>
        <a:bodyPr/>
        <a:lstStyle/>
        <a:p>
          <a:endParaRPr lang="ru-RU"/>
        </a:p>
      </dgm:t>
    </dgm:pt>
    <dgm:pt modelId="{E267F745-44A0-479B-84C9-DB5A656EA543}" type="pres">
      <dgm:prSet presAssocID="{E93E1709-277F-4034-92A4-C08D4D88323A}" presName="hierChild3" presStyleCnt="0"/>
      <dgm:spPr/>
    </dgm:pt>
    <dgm:pt modelId="{356A22E5-DA47-43A9-9939-A626AE2B5865}" type="pres">
      <dgm:prSet presAssocID="{B28FAADE-5C12-435D-8242-1CA18B032B08}" presName="Name19" presStyleLbl="parChTrans1D2" presStyleIdx="1" presStyleCnt="4"/>
      <dgm:spPr/>
      <dgm:t>
        <a:bodyPr/>
        <a:lstStyle/>
        <a:p>
          <a:endParaRPr lang="ru-RU"/>
        </a:p>
      </dgm:t>
    </dgm:pt>
    <dgm:pt modelId="{8794F3BA-7D87-4017-8FA6-2004150206D4}" type="pres">
      <dgm:prSet presAssocID="{50442D90-5A37-4CB2-BD13-ADBF14C59593}" presName="Name21" presStyleCnt="0"/>
      <dgm:spPr/>
    </dgm:pt>
    <dgm:pt modelId="{677DA4ED-DE8C-4D59-AA15-A9FFFEFFC94E}" type="pres">
      <dgm:prSet presAssocID="{50442D90-5A37-4CB2-BD13-ADBF14C59593}" presName="level2Shape" presStyleLbl="asst1" presStyleIdx="1" presStyleCnt="4"/>
      <dgm:spPr/>
      <dgm:t>
        <a:bodyPr/>
        <a:lstStyle/>
        <a:p>
          <a:endParaRPr lang="ru-RU"/>
        </a:p>
      </dgm:t>
    </dgm:pt>
    <dgm:pt modelId="{C1F4C0A5-129A-4CBF-ADA9-F5081BB016E2}" type="pres">
      <dgm:prSet presAssocID="{50442D90-5A37-4CB2-BD13-ADBF14C59593}" presName="hierChild3" presStyleCnt="0"/>
      <dgm:spPr/>
    </dgm:pt>
    <dgm:pt modelId="{A8D0EF03-E03F-4525-8909-24763F54A784}" type="pres">
      <dgm:prSet presAssocID="{A9D5278C-6ABC-4A18-9726-96091B801C35}" presName="Name19" presStyleLbl="parChTrans1D2" presStyleIdx="2" presStyleCnt="4"/>
      <dgm:spPr/>
      <dgm:t>
        <a:bodyPr/>
        <a:lstStyle/>
        <a:p>
          <a:endParaRPr lang="ru-RU"/>
        </a:p>
      </dgm:t>
    </dgm:pt>
    <dgm:pt modelId="{3846CD9E-8CF0-4C55-BB36-6F6254BBC632}" type="pres">
      <dgm:prSet presAssocID="{ADF1A508-3045-4EF6-B945-77BF84AE815C}" presName="Name21" presStyleCnt="0"/>
      <dgm:spPr/>
    </dgm:pt>
    <dgm:pt modelId="{F18FFA33-A1BD-4E1B-BFA5-271DE9A961AB}" type="pres">
      <dgm:prSet presAssocID="{ADF1A508-3045-4EF6-B945-77BF84AE815C}" presName="level2Shape" presStyleLbl="asst1" presStyleIdx="2" presStyleCnt="4"/>
      <dgm:spPr/>
      <dgm:t>
        <a:bodyPr/>
        <a:lstStyle/>
        <a:p>
          <a:endParaRPr lang="ru-RU"/>
        </a:p>
      </dgm:t>
    </dgm:pt>
    <dgm:pt modelId="{4DCA034B-3E27-459D-AB57-738EF9A13B09}" type="pres">
      <dgm:prSet presAssocID="{ADF1A508-3045-4EF6-B945-77BF84AE815C}" presName="hierChild3" presStyleCnt="0"/>
      <dgm:spPr/>
    </dgm:pt>
    <dgm:pt modelId="{83C75ED4-8CCE-48EA-A20F-E94FDD6A3AC7}" type="pres">
      <dgm:prSet presAssocID="{5E49A05D-8AA4-4942-AAC0-03E4B1B11727}" presName="Name19" presStyleLbl="parChTrans1D2" presStyleIdx="3" presStyleCnt="4"/>
      <dgm:spPr/>
      <dgm:t>
        <a:bodyPr/>
        <a:lstStyle/>
        <a:p>
          <a:endParaRPr lang="ru-RU"/>
        </a:p>
      </dgm:t>
    </dgm:pt>
    <dgm:pt modelId="{39BAC881-2F2D-4BDD-A865-0EFDCB93B094}" type="pres">
      <dgm:prSet presAssocID="{3B475CAE-B658-4BB2-934D-315EA1E44DC4}" presName="Name21" presStyleCnt="0"/>
      <dgm:spPr/>
    </dgm:pt>
    <dgm:pt modelId="{572EA06C-A735-4BE8-ABEF-2436CE831437}" type="pres">
      <dgm:prSet presAssocID="{3B475CAE-B658-4BB2-934D-315EA1E44DC4}" presName="level2Shape" presStyleLbl="asst1" presStyleIdx="3" presStyleCnt="4"/>
      <dgm:spPr/>
      <dgm:t>
        <a:bodyPr/>
        <a:lstStyle/>
        <a:p>
          <a:endParaRPr lang="ru-RU"/>
        </a:p>
      </dgm:t>
    </dgm:pt>
    <dgm:pt modelId="{35971D6E-CE6A-4FD4-A522-E9A109962E8D}" type="pres">
      <dgm:prSet presAssocID="{3B475CAE-B658-4BB2-934D-315EA1E44DC4}" presName="hierChild3" presStyleCnt="0"/>
      <dgm:spPr/>
    </dgm:pt>
    <dgm:pt modelId="{D3F6BAEC-D34E-4178-ABDE-381DE02763AF}" type="pres">
      <dgm:prSet presAssocID="{1B9B8413-DAFD-46D1-97E4-B66E86A4AC0D}" presName="bgShapesFlow" presStyleCnt="0"/>
      <dgm:spPr/>
    </dgm:pt>
  </dgm:ptLst>
  <dgm:cxnLst>
    <dgm:cxn modelId="{63C91472-DBEB-4307-92C4-24156E320DC4}" type="presOf" srcId="{96855102-1A13-4BF3-8EC1-25FEA08636E8}" destId="{BBCF6D03-5457-49C4-A1B2-30979619033D}" srcOrd="0" destOrd="0" presId="urn:microsoft.com/office/officeart/2005/8/layout/hierarchy6"/>
    <dgm:cxn modelId="{2C1D25E2-F58D-422E-A2E1-1531640E20E1}" type="presOf" srcId="{A9D5278C-6ABC-4A18-9726-96091B801C35}" destId="{A8D0EF03-E03F-4525-8909-24763F54A784}" srcOrd="0" destOrd="0" presId="urn:microsoft.com/office/officeart/2005/8/layout/hierarchy6"/>
    <dgm:cxn modelId="{8397EF6D-BF56-448A-8AFD-046CB361DEF8}" type="presOf" srcId="{E93E1709-277F-4034-92A4-C08D4D88323A}" destId="{41133A90-3977-4321-A6C6-38A9BD17EC5A}" srcOrd="0" destOrd="0" presId="urn:microsoft.com/office/officeart/2005/8/layout/hierarchy6"/>
    <dgm:cxn modelId="{A458B958-D717-409D-A96B-BD7BBF297DAA}" type="presOf" srcId="{50442D90-5A37-4CB2-BD13-ADBF14C59593}" destId="{677DA4ED-DE8C-4D59-AA15-A9FFFEFFC94E}" srcOrd="0" destOrd="0" presId="urn:microsoft.com/office/officeart/2005/8/layout/hierarchy6"/>
    <dgm:cxn modelId="{29BC63D4-5108-440C-8B00-603D13A0D8F6}" srcId="{96855102-1A13-4BF3-8EC1-25FEA08636E8}" destId="{E93E1709-277F-4034-92A4-C08D4D88323A}" srcOrd="0" destOrd="0" parTransId="{7F9110CC-7A8B-469C-AD0C-030229002C10}" sibTransId="{C5C659C5-AED2-4B16-A671-211C4737E8C2}"/>
    <dgm:cxn modelId="{451E066F-071F-4A1E-879E-ABFD7F91F646}" srcId="{1B9B8413-DAFD-46D1-97E4-B66E86A4AC0D}" destId="{96855102-1A13-4BF3-8EC1-25FEA08636E8}" srcOrd="0" destOrd="0" parTransId="{466AED97-EA09-4FD5-8C1B-2AFE7E94FCF9}" sibTransId="{2A9A5472-8E59-4DF3-B6C3-2F0CE0605C01}"/>
    <dgm:cxn modelId="{BB515EFE-7DF7-46B2-BD80-CD9A291B7663}" type="presOf" srcId="{ADF1A508-3045-4EF6-B945-77BF84AE815C}" destId="{F18FFA33-A1BD-4E1B-BFA5-271DE9A961AB}" srcOrd="0" destOrd="0" presId="urn:microsoft.com/office/officeart/2005/8/layout/hierarchy6"/>
    <dgm:cxn modelId="{89F73409-1181-43FD-BA97-DBFF14B8D9AF}" type="presOf" srcId="{5E49A05D-8AA4-4942-AAC0-03E4B1B11727}" destId="{83C75ED4-8CCE-48EA-A20F-E94FDD6A3AC7}" srcOrd="0" destOrd="0" presId="urn:microsoft.com/office/officeart/2005/8/layout/hierarchy6"/>
    <dgm:cxn modelId="{6D67C18A-602F-44B0-BD50-D9AF6B70FCF7}" type="presOf" srcId="{1B9B8413-DAFD-46D1-97E4-B66E86A4AC0D}" destId="{FFE3ECF8-7D43-40DD-9D8F-75D7DBF55B9E}" srcOrd="0" destOrd="0" presId="urn:microsoft.com/office/officeart/2005/8/layout/hierarchy6"/>
    <dgm:cxn modelId="{64601307-1627-405C-A9F7-9CD9E11AFE51}" type="presOf" srcId="{3B475CAE-B658-4BB2-934D-315EA1E44DC4}" destId="{572EA06C-A735-4BE8-ABEF-2436CE831437}" srcOrd="0" destOrd="0" presId="urn:microsoft.com/office/officeart/2005/8/layout/hierarchy6"/>
    <dgm:cxn modelId="{7534A7BB-4543-4F65-A1C1-213C41921895}" srcId="{96855102-1A13-4BF3-8EC1-25FEA08636E8}" destId="{3B475CAE-B658-4BB2-934D-315EA1E44DC4}" srcOrd="3" destOrd="0" parTransId="{5E49A05D-8AA4-4942-AAC0-03E4B1B11727}" sibTransId="{332D1944-6D43-4F1F-9CDE-3B946BC32574}"/>
    <dgm:cxn modelId="{CF408BF6-16A4-4F07-B4F3-1EB7B1FF7B2B}" srcId="{96855102-1A13-4BF3-8EC1-25FEA08636E8}" destId="{ADF1A508-3045-4EF6-B945-77BF84AE815C}" srcOrd="2" destOrd="0" parTransId="{A9D5278C-6ABC-4A18-9726-96091B801C35}" sibTransId="{152DE821-836A-46F3-AE8F-CFAD2256E158}"/>
    <dgm:cxn modelId="{1DE49553-3C7D-4FB9-A0F0-38DE72461520}" type="presOf" srcId="{7F9110CC-7A8B-469C-AD0C-030229002C10}" destId="{84F6AA8F-A1FC-47F6-8495-8934E964CD1C}" srcOrd="0" destOrd="0" presId="urn:microsoft.com/office/officeart/2005/8/layout/hierarchy6"/>
    <dgm:cxn modelId="{174E6DAB-EE5B-482B-915A-AC938ED6E51E}" srcId="{96855102-1A13-4BF3-8EC1-25FEA08636E8}" destId="{50442D90-5A37-4CB2-BD13-ADBF14C59593}" srcOrd="1" destOrd="0" parTransId="{B28FAADE-5C12-435D-8242-1CA18B032B08}" sibTransId="{7ABF1B22-2DED-4749-8174-931EEC265B0C}"/>
    <dgm:cxn modelId="{DCD052BA-265C-490D-81CC-AB516B423E15}" type="presOf" srcId="{B28FAADE-5C12-435D-8242-1CA18B032B08}" destId="{356A22E5-DA47-43A9-9939-A626AE2B5865}" srcOrd="0" destOrd="0" presId="urn:microsoft.com/office/officeart/2005/8/layout/hierarchy6"/>
    <dgm:cxn modelId="{AF31CFDA-145E-4B15-909D-2F8EE2F5E636}" type="presParOf" srcId="{FFE3ECF8-7D43-40DD-9D8F-75D7DBF55B9E}" destId="{2C6B783D-A9FF-452B-AA93-90FF1E50B4FA}" srcOrd="0" destOrd="0" presId="urn:microsoft.com/office/officeart/2005/8/layout/hierarchy6"/>
    <dgm:cxn modelId="{016BCADE-ECAE-4C71-83D6-A3E92AB79155}" type="presParOf" srcId="{2C6B783D-A9FF-452B-AA93-90FF1E50B4FA}" destId="{E5B0EEEE-C460-4B0F-AFBE-FFFC63B9BD6B}" srcOrd="0" destOrd="0" presId="urn:microsoft.com/office/officeart/2005/8/layout/hierarchy6"/>
    <dgm:cxn modelId="{A6B963C1-5ECE-4E3B-8D40-321E361C408E}" type="presParOf" srcId="{E5B0EEEE-C460-4B0F-AFBE-FFFC63B9BD6B}" destId="{CF064E2E-E0D4-4F61-9EC5-E0D0539A993E}" srcOrd="0" destOrd="0" presId="urn:microsoft.com/office/officeart/2005/8/layout/hierarchy6"/>
    <dgm:cxn modelId="{55808834-218E-42F7-B020-3E1F36091D6B}" type="presParOf" srcId="{CF064E2E-E0D4-4F61-9EC5-E0D0539A993E}" destId="{BBCF6D03-5457-49C4-A1B2-30979619033D}" srcOrd="0" destOrd="0" presId="urn:microsoft.com/office/officeart/2005/8/layout/hierarchy6"/>
    <dgm:cxn modelId="{39F98A61-2076-4EAB-9100-0BFC540FE92D}" type="presParOf" srcId="{CF064E2E-E0D4-4F61-9EC5-E0D0539A993E}" destId="{5441B206-9A6A-45B8-B7B4-2866A8C9799A}" srcOrd="1" destOrd="0" presId="urn:microsoft.com/office/officeart/2005/8/layout/hierarchy6"/>
    <dgm:cxn modelId="{DE653C2A-9B91-42C1-948F-3830925441F6}" type="presParOf" srcId="{5441B206-9A6A-45B8-B7B4-2866A8C9799A}" destId="{84F6AA8F-A1FC-47F6-8495-8934E964CD1C}" srcOrd="0" destOrd="0" presId="urn:microsoft.com/office/officeart/2005/8/layout/hierarchy6"/>
    <dgm:cxn modelId="{D5AA0ABF-4E00-4B35-ACB7-7BA0823C513B}" type="presParOf" srcId="{5441B206-9A6A-45B8-B7B4-2866A8C9799A}" destId="{120ED9B5-6D15-423A-9A9E-556D66A7C221}" srcOrd="1" destOrd="0" presId="urn:microsoft.com/office/officeart/2005/8/layout/hierarchy6"/>
    <dgm:cxn modelId="{8577AF82-202B-468C-8B57-3216E9E576E3}" type="presParOf" srcId="{120ED9B5-6D15-423A-9A9E-556D66A7C221}" destId="{41133A90-3977-4321-A6C6-38A9BD17EC5A}" srcOrd="0" destOrd="0" presId="urn:microsoft.com/office/officeart/2005/8/layout/hierarchy6"/>
    <dgm:cxn modelId="{79B4D57B-2EB3-4A34-B5A9-E386141FB41E}" type="presParOf" srcId="{120ED9B5-6D15-423A-9A9E-556D66A7C221}" destId="{E267F745-44A0-479B-84C9-DB5A656EA543}" srcOrd="1" destOrd="0" presId="urn:microsoft.com/office/officeart/2005/8/layout/hierarchy6"/>
    <dgm:cxn modelId="{32B05A4D-093D-47EE-83FD-6519D2C9286B}" type="presParOf" srcId="{5441B206-9A6A-45B8-B7B4-2866A8C9799A}" destId="{356A22E5-DA47-43A9-9939-A626AE2B5865}" srcOrd="2" destOrd="0" presId="urn:microsoft.com/office/officeart/2005/8/layout/hierarchy6"/>
    <dgm:cxn modelId="{A07904A7-18FD-4A60-B890-940E09EFA2C0}" type="presParOf" srcId="{5441B206-9A6A-45B8-B7B4-2866A8C9799A}" destId="{8794F3BA-7D87-4017-8FA6-2004150206D4}" srcOrd="3" destOrd="0" presId="urn:microsoft.com/office/officeart/2005/8/layout/hierarchy6"/>
    <dgm:cxn modelId="{12F5A7A2-E8B8-45DB-9CC9-BDC2DFD0D3E6}" type="presParOf" srcId="{8794F3BA-7D87-4017-8FA6-2004150206D4}" destId="{677DA4ED-DE8C-4D59-AA15-A9FFFEFFC94E}" srcOrd="0" destOrd="0" presId="urn:microsoft.com/office/officeart/2005/8/layout/hierarchy6"/>
    <dgm:cxn modelId="{23257166-1FE3-4523-A91C-39FC725A94A3}" type="presParOf" srcId="{8794F3BA-7D87-4017-8FA6-2004150206D4}" destId="{C1F4C0A5-129A-4CBF-ADA9-F5081BB016E2}" srcOrd="1" destOrd="0" presId="urn:microsoft.com/office/officeart/2005/8/layout/hierarchy6"/>
    <dgm:cxn modelId="{4CD0EF97-6734-4A0D-B680-4D3F22010CFC}" type="presParOf" srcId="{5441B206-9A6A-45B8-B7B4-2866A8C9799A}" destId="{A8D0EF03-E03F-4525-8909-24763F54A784}" srcOrd="4" destOrd="0" presId="urn:microsoft.com/office/officeart/2005/8/layout/hierarchy6"/>
    <dgm:cxn modelId="{5843EC65-FF92-4C3F-94AE-F756596B33D2}" type="presParOf" srcId="{5441B206-9A6A-45B8-B7B4-2866A8C9799A}" destId="{3846CD9E-8CF0-4C55-BB36-6F6254BBC632}" srcOrd="5" destOrd="0" presId="urn:microsoft.com/office/officeart/2005/8/layout/hierarchy6"/>
    <dgm:cxn modelId="{EB06289F-DB73-4D09-BA76-F64BC8247100}" type="presParOf" srcId="{3846CD9E-8CF0-4C55-BB36-6F6254BBC632}" destId="{F18FFA33-A1BD-4E1B-BFA5-271DE9A961AB}" srcOrd="0" destOrd="0" presId="urn:microsoft.com/office/officeart/2005/8/layout/hierarchy6"/>
    <dgm:cxn modelId="{04BABF6B-1A45-46AE-B6F5-846AF35AD9F7}" type="presParOf" srcId="{3846CD9E-8CF0-4C55-BB36-6F6254BBC632}" destId="{4DCA034B-3E27-459D-AB57-738EF9A13B09}" srcOrd="1" destOrd="0" presId="urn:microsoft.com/office/officeart/2005/8/layout/hierarchy6"/>
    <dgm:cxn modelId="{409C1E2C-EE37-4BD6-9C69-FBF88E687869}" type="presParOf" srcId="{5441B206-9A6A-45B8-B7B4-2866A8C9799A}" destId="{83C75ED4-8CCE-48EA-A20F-E94FDD6A3AC7}" srcOrd="6" destOrd="0" presId="urn:microsoft.com/office/officeart/2005/8/layout/hierarchy6"/>
    <dgm:cxn modelId="{AE5127AD-9AF8-44D3-8012-84A5B2B36926}" type="presParOf" srcId="{5441B206-9A6A-45B8-B7B4-2866A8C9799A}" destId="{39BAC881-2F2D-4BDD-A865-0EFDCB93B094}" srcOrd="7" destOrd="0" presId="urn:microsoft.com/office/officeart/2005/8/layout/hierarchy6"/>
    <dgm:cxn modelId="{7BB946F5-1699-4D9F-A4AA-9E232592C91A}" type="presParOf" srcId="{39BAC881-2F2D-4BDD-A865-0EFDCB93B094}" destId="{572EA06C-A735-4BE8-ABEF-2436CE831437}" srcOrd="0" destOrd="0" presId="urn:microsoft.com/office/officeart/2005/8/layout/hierarchy6"/>
    <dgm:cxn modelId="{FC340C05-9B97-4313-A616-C9EFBA9006B9}" type="presParOf" srcId="{39BAC881-2F2D-4BDD-A865-0EFDCB93B094}" destId="{35971D6E-CE6A-4FD4-A522-E9A109962E8D}" srcOrd="1" destOrd="0" presId="urn:microsoft.com/office/officeart/2005/8/layout/hierarchy6"/>
    <dgm:cxn modelId="{FA70322F-E881-4839-9E5E-7D781C62E92C}" type="presParOf" srcId="{FFE3ECF8-7D43-40DD-9D8F-75D7DBF55B9E}" destId="{D3F6BAEC-D34E-4178-ABDE-381DE02763A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C2D35B-6E57-482B-B802-3BA3C0719278}" type="doc">
      <dgm:prSet loTypeId="urn:microsoft.com/office/officeart/2005/8/layout/bProcess4" loCatId="process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83C10C33-D1C1-4AF5-B7EE-ECE1541048AB}">
      <dgm:prSet phldrT="[Текст]"/>
      <dgm:spPr>
        <a:solidFill>
          <a:srgbClr val="009999"/>
        </a:solidFill>
      </dgm:spPr>
      <dgm:t>
        <a:bodyPr/>
        <a:lstStyle/>
        <a:p>
          <a:r>
            <a:rPr lang="ru-RU" b="1" dirty="0" smtClean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rPr>
            <a:t>Разработка прогноза социально-экономического развития на очередной финансовый год и на плановый период</a:t>
          </a:r>
          <a:endParaRPr lang="ru-RU" dirty="0">
            <a:solidFill>
              <a:srgbClr val="FF9933"/>
            </a:solidFill>
          </a:endParaRPr>
        </a:p>
      </dgm:t>
    </dgm:pt>
    <dgm:pt modelId="{CB6083D5-CEE0-412D-AD3F-6B2F3B7FDFA1}" type="parTrans" cxnId="{ECF80407-0F95-47EA-AE62-6D3687F3CE89}">
      <dgm:prSet/>
      <dgm:spPr/>
      <dgm:t>
        <a:bodyPr/>
        <a:lstStyle/>
        <a:p>
          <a:endParaRPr lang="ru-RU"/>
        </a:p>
      </dgm:t>
    </dgm:pt>
    <dgm:pt modelId="{7F81D63C-C832-4E82-BFF9-979FF8D6A938}" type="sibTrans" cxnId="{ECF80407-0F95-47EA-AE62-6D3687F3CE89}">
      <dgm:prSet/>
      <dgm:spPr>
        <a:solidFill>
          <a:srgbClr val="1ABBCC"/>
        </a:solidFill>
      </dgm:spPr>
      <dgm:t>
        <a:bodyPr/>
        <a:lstStyle/>
        <a:p>
          <a:endParaRPr lang="ru-RU">
            <a:solidFill>
              <a:srgbClr val="33CCCC"/>
            </a:solidFill>
          </a:endParaRPr>
        </a:p>
      </dgm:t>
    </dgm:pt>
    <dgm:pt modelId="{12D10EE1-3D4B-41BC-A1E8-0CB5AB47EE38}">
      <dgm:prSet phldrT="[Текст]"/>
      <dgm:spPr>
        <a:solidFill>
          <a:srgbClr val="009999"/>
        </a:solidFill>
      </dgm:spPr>
      <dgm:t>
        <a:bodyPr/>
        <a:lstStyle/>
        <a:p>
          <a:r>
            <a:rPr lang="ru-RU" b="1" dirty="0" smtClean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rPr>
            <a:t>Разработка документов и материалов, необходимых для формирования местного бюджета</a:t>
          </a:r>
          <a:endParaRPr lang="ru-RU" dirty="0">
            <a:solidFill>
              <a:srgbClr val="FF9933"/>
            </a:solidFill>
          </a:endParaRPr>
        </a:p>
      </dgm:t>
    </dgm:pt>
    <dgm:pt modelId="{214FAD36-38FC-462A-B47E-60B32C522A09}" type="parTrans" cxnId="{E7CCBEF3-7C85-4ABC-9BDE-DB112CBAB355}">
      <dgm:prSet/>
      <dgm:spPr/>
      <dgm:t>
        <a:bodyPr/>
        <a:lstStyle/>
        <a:p>
          <a:endParaRPr lang="ru-RU"/>
        </a:p>
      </dgm:t>
    </dgm:pt>
    <dgm:pt modelId="{8496A0AD-A2A8-4EC8-A38F-C9F8F667CB30}" type="sibTrans" cxnId="{E7CCBEF3-7C85-4ABC-9BDE-DB112CBAB355}">
      <dgm:prSet/>
      <dgm:spPr>
        <a:solidFill>
          <a:srgbClr val="1ABBCC"/>
        </a:solidFill>
      </dgm:spPr>
      <dgm:t>
        <a:bodyPr/>
        <a:lstStyle/>
        <a:p>
          <a:endParaRPr lang="ru-RU"/>
        </a:p>
      </dgm:t>
    </dgm:pt>
    <dgm:pt modelId="{7424706F-C275-4CB8-9D75-67DEE86214BC}">
      <dgm:prSet phldrT="[Текст]"/>
      <dgm:spPr>
        <a:solidFill>
          <a:srgbClr val="009999"/>
        </a:solidFill>
      </dgm:spPr>
      <dgm:t>
        <a:bodyPr/>
        <a:lstStyle/>
        <a:p>
          <a:r>
            <a:rPr lang="ru-RU" b="1" dirty="0" smtClean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rPr>
            <a:t>Составление проекта местного бюджета</a:t>
          </a:r>
          <a:endParaRPr lang="ru-RU" dirty="0">
            <a:solidFill>
              <a:srgbClr val="FF9933"/>
            </a:solidFill>
          </a:endParaRPr>
        </a:p>
      </dgm:t>
    </dgm:pt>
    <dgm:pt modelId="{68D921F8-F11A-4DD4-B366-4D68EE96092E}" type="parTrans" cxnId="{5171E081-5D8C-4B93-8702-D43045099FE0}">
      <dgm:prSet/>
      <dgm:spPr/>
      <dgm:t>
        <a:bodyPr/>
        <a:lstStyle/>
        <a:p>
          <a:endParaRPr lang="ru-RU"/>
        </a:p>
      </dgm:t>
    </dgm:pt>
    <dgm:pt modelId="{CC8DE55F-6A6F-4B9A-854C-A116DA620466}" type="sibTrans" cxnId="{5171E081-5D8C-4B93-8702-D43045099FE0}">
      <dgm:prSet/>
      <dgm:spPr>
        <a:solidFill>
          <a:srgbClr val="1ABBCC"/>
        </a:solidFill>
      </dgm:spPr>
      <dgm:t>
        <a:bodyPr/>
        <a:lstStyle/>
        <a:p>
          <a:endParaRPr lang="ru-RU"/>
        </a:p>
      </dgm:t>
    </dgm:pt>
    <dgm:pt modelId="{DDF0FA23-39A8-4F7E-A2C1-15228B90724A}">
      <dgm:prSet phldrT="[Текст]"/>
      <dgm:spPr>
        <a:solidFill>
          <a:srgbClr val="009999"/>
        </a:solidFill>
      </dgm:spPr>
      <dgm:t>
        <a:bodyPr/>
        <a:lstStyle/>
        <a:p>
          <a:r>
            <a:rPr lang="ru-RU" b="1" dirty="0" smtClean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rPr>
            <a:t>Рассмотрение и утверждение местного бюджета</a:t>
          </a:r>
          <a:endParaRPr lang="ru-RU" dirty="0">
            <a:solidFill>
              <a:srgbClr val="FF9933"/>
            </a:solidFill>
          </a:endParaRPr>
        </a:p>
      </dgm:t>
    </dgm:pt>
    <dgm:pt modelId="{E3E39E6E-4AA9-4977-A265-0A0A482556DC}" type="parTrans" cxnId="{B0A053FF-8AA2-491A-A304-2C671F2E2E84}">
      <dgm:prSet/>
      <dgm:spPr/>
      <dgm:t>
        <a:bodyPr/>
        <a:lstStyle/>
        <a:p>
          <a:endParaRPr lang="ru-RU"/>
        </a:p>
      </dgm:t>
    </dgm:pt>
    <dgm:pt modelId="{BA3EDD3F-7755-450D-852A-7BFC784B709F}" type="sibTrans" cxnId="{B0A053FF-8AA2-491A-A304-2C671F2E2E84}">
      <dgm:prSet/>
      <dgm:spPr>
        <a:solidFill>
          <a:srgbClr val="1ABBCC"/>
        </a:solidFill>
      </dgm:spPr>
      <dgm:t>
        <a:bodyPr/>
        <a:lstStyle/>
        <a:p>
          <a:endParaRPr lang="ru-RU"/>
        </a:p>
      </dgm:t>
    </dgm:pt>
    <dgm:pt modelId="{EBEF77EA-7EE9-492C-B733-8B6F4C3AD254}">
      <dgm:prSet phldrT="[Текст]"/>
      <dgm:spPr>
        <a:solidFill>
          <a:srgbClr val="009999"/>
        </a:solidFill>
      </dgm:spPr>
      <dgm:t>
        <a:bodyPr/>
        <a:lstStyle/>
        <a:p>
          <a:r>
            <a:rPr lang="ru-RU" b="1" dirty="0" smtClean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rPr>
            <a:t>Исполнение местного бюджета</a:t>
          </a:r>
          <a:endParaRPr lang="ru-RU" dirty="0">
            <a:solidFill>
              <a:srgbClr val="FF9933"/>
            </a:solidFill>
          </a:endParaRPr>
        </a:p>
      </dgm:t>
    </dgm:pt>
    <dgm:pt modelId="{C246035F-1F82-4DFC-B261-36A381EF6B2E}" type="parTrans" cxnId="{5887A2EF-091C-484E-9395-992555AA8AEC}">
      <dgm:prSet/>
      <dgm:spPr/>
      <dgm:t>
        <a:bodyPr/>
        <a:lstStyle/>
        <a:p>
          <a:endParaRPr lang="ru-RU"/>
        </a:p>
      </dgm:t>
    </dgm:pt>
    <dgm:pt modelId="{D5D6A5E7-F4E2-41C7-883E-8FEE795ACDD2}" type="sibTrans" cxnId="{5887A2EF-091C-484E-9395-992555AA8AEC}">
      <dgm:prSet/>
      <dgm:spPr>
        <a:solidFill>
          <a:srgbClr val="1ABBCC"/>
        </a:solidFill>
      </dgm:spPr>
      <dgm:t>
        <a:bodyPr/>
        <a:lstStyle/>
        <a:p>
          <a:endParaRPr lang="ru-RU"/>
        </a:p>
      </dgm:t>
    </dgm:pt>
    <dgm:pt modelId="{27F99270-150C-4B9D-BD58-0BD1F81C3FD0}">
      <dgm:prSet phldrT="[Текст]"/>
      <dgm:spPr>
        <a:solidFill>
          <a:srgbClr val="009999"/>
        </a:solidFill>
      </dgm:spPr>
      <dgm:t>
        <a:bodyPr/>
        <a:lstStyle/>
        <a:p>
          <a:r>
            <a:rPr lang="ru-RU" b="1" dirty="0" smtClean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rPr>
            <a:t>Осуществление бюджетного учета</a:t>
          </a:r>
          <a:endParaRPr lang="ru-RU" dirty="0">
            <a:solidFill>
              <a:srgbClr val="FF9933"/>
            </a:solidFill>
          </a:endParaRPr>
        </a:p>
      </dgm:t>
    </dgm:pt>
    <dgm:pt modelId="{C9E1FE2E-AB46-4874-8150-784E115B6411}" type="parTrans" cxnId="{7B791CD6-FCB0-481C-A543-811EE11218A1}">
      <dgm:prSet/>
      <dgm:spPr/>
      <dgm:t>
        <a:bodyPr/>
        <a:lstStyle/>
        <a:p>
          <a:endParaRPr lang="ru-RU"/>
        </a:p>
      </dgm:t>
    </dgm:pt>
    <dgm:pt modelId="{9E6A71DD-727B-4529-8417-AA8B2491F06F}" type="sibTrans" cxnId="{7B791CD6-FCB0-481C-A543-811EE11218A1}">
      <dgm:prSet/>
      <dgm:spPr>
        <a:solidFill>
          <a:srgbClr val="1ABBCC"/>
        </a:solidFill>
      </dgm:spPr>
      <dgm:t>
        <a:bodyPr/>
        <a:lstStyle/>
        <a:p>
          <a:endParaRPr lang="ru-RU"/>
        </a:p>
      </dgm:t>
    </dgm:pt>
    <dgm:pt modelId="{041EFAE2-870E-4771-AB5E-6F72A3167C8A}">
      <dgm:prSet phldrT="[Текст]"/>
      <dgm:spPr>
        <a:solidFill>
          <a:srgbClr val="009999"/>
        </a:solidFill>
      </dgm:spPr>
      <dgm:t>
        <a:bodyPr/>
        <a:lstStyle/>
        <a:p>
          <a:r>
            <a:rPr lang="ru-RU" b="1" dirty="0" smtClean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rPr>
            <a:t>Утверждение отчета об исполнении местного бюджета</a:t>
          </a:r>
          <a:endParaRPr lang="ru-RU" dirty="0">
            <a:solidFill>
              <a:srgbClr val="FF9933"/>
            </a:solidFill>
          </a:endParaRPr>
        </a:p>
      </dgm:t>
    </dgm:pt>
    <dgm:pt modelId="{10DCFEBB-4BB7-4E1B-BFCB-F7479B358DE8}" type="parTrans" cxnId="{C6ED71E8-DD4D-48BA-A9E2-C8249F87696F}">
      <dgm:prSet/>
      <dgm:spPr/>
      <dgm:t>
        <a:bodyPr/>
        <a:lstStyle/>
        <a:p>
          <a:endParaRPr lang="ru-RU"/>
        </a:p>
      </dgm:t>
    </dgm:pt>
    <dgm:pt modelId="{EE4A12AD-8D7C-4943-B5C2-851F92B9D686}" type="sibTrans" cxnId="{C6ED71E8-DD4D-48BA-A9E2-C8249F87696F}">
      <dgm:prSet/>
      <dgm:spPr>
        <a:solidFill>
          <a:srgbClr val="1ABBCC"/>
        </a:solidFill>
      </dgm:spPr>
      <dgm:t>
        <a:bodyPr/>
        <a:lstStyle/>
        <a:p>
          <a:endParaRPr lang="ru-RU"/>
        </a:p>
      </dgm:t>
    </dgm:pt>
    <dgm:pt modelId="{81E07118-1A18-4709-8FA2-C1B6F7B4146F}">
      <dgm:prSet phldrT="[Текст]"/>
      <dgm:spPr>
        <a:solidFill>
          <a:srgbClr val="009999"/>
        </a:solidFill>
      </dgm:spPr>
      <dgm:t>
        <a:bodyPr/>
        <a:lstStyle/>
        <a:p>
          <a:r>
            <a:rPr lang="ru-RU" b="1" dirty="0" smtClean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rPr>
            <a:t>Организация и осуществление муниципального финансового контроля</a:t>
          </a:r>
          <a:endParaRPr lang="ru-RU" dirty="0">
            <a:solidFill>
              <a:srgbClr val="FF9933"/>
            </a:solidFill>
          </a:endParaRPr>
        </a:p>
      </dgm:t>
    </dgm:pt>
    <dgm:pt modelId="{33046CD3-5DB5-49C2-8C29-147DF48F5CEE}" type="parTrans" cxnId="{BF186BD2-089B-4456-A9F4-7D543AA2987B}">
      <dgm:prSet/>
      <dgm:spPr/>
      <dgm:t>
        <a:bodyPr/>
        <a:lstStyle/>
        <a:p>
          <a:endParaRPr lang="ru-RU"/>
        </a:p>
      </dgm:t>
    </dgm:pt>
    <dgm:pt modelId="{25A27923-A851-4081-98F8-65DE6D7AF052}" type="sibTrans" cxnId="{BF186BD2-089B-4456-A9F4-7D543AA2987B}">
      <dgm:prSet/>
      <dgm:spPr/>
      <dgm:t>
        <a:bodyPr/>
        <a:lstStyle/>
        <a:p>
          <a:endParaRPr lang="ru-RU"/>
        </a:p>
      </dgm:t>
    </dgm:pt>
    <dgm:pt modelId="{1096ED25-8897-4153-80C0-24AFA4843ACF}" type="pres">
      <dgm:prSet presAssocID="{A0C2D35B-6E57-482B-B802-3BA3C0719278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31624716-8D61-4624-B12B-EA54E5995ABA}" type="pres">
      <dgm:prSet presAssocID="{83C10C33-D1C1-4AF5-B7EE-ECE1541048AB}" presName="compNode" presStyleCnt="0"/>
      <dgm:spPr/>
      <dgm:t>
        <a:bodyPr/>
        <a:lstStyle/>
        <a:p>
          <a:endParaRPr lang="ru-RU"/>
        </a:p>
      </dgm:t>
    </dgm:pt>
    <dgm:pt modelId="{F36BB11F-653F-4EBE-926A-20F2A714775B}" type="pres">
      <dgm:prSet presAssocID="{83C10C33-D1C1-4AF5-B7EE-ECE1541048AB}" presName="dummyConnPt" presStyleCnt="0"/>
      <dgm:spPr/>
      <dgm:t>
        <a:bodyPr/>
        <a:lstStyle/>
        <a:p>
          <a:endParaRPr lang="ru-RU"/>
        </a:p>
      </dgm:t>
    </dgm:pt>
    <dgm:pt modelId="{537AFC65-8D17-4F51-8997-667347039A42}" type="pres">
      <dgm:prSet presAssocID="{83C10C33-D1C1-4AF5-B7EE-ECE1541048AB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5FB149-A8E1-47F5-B28C-4FAE448A78D6}" type="pres">
      <dgm:prSet presAssocID="{7F81D63C-C832-4E82-BFF9-979FF8D6A938}" presName="sibTrans" presStyleLbl="bgSibTrans2D1" presStyleIdx="0" presStyleCnt="7"/>
      <dgm:spPr/>
      <dgm:t>
        <a:bodyPr/>
        <a:lstStyle/>
        <a:p>
          <a:endParaRPr lang="ru-RU"/>
        </a:p>
      </dgm:t>
    </dgm:pt>
    <dgm:pt modelId="{A5DA2818-6DAA-42F6-98B9-006B4726C482}" type="pres">
      <dgm:prSet presAssocID="{12D10EE1-3D4B-41BC-A1E8-0CB5AB47EE38}" presName="compNode" presStyleCnt="0"/>
      <dgm:spPr/>
      <dgm:t>
        <a:bodyPr/>
        <a:lstStyle/>
        <a:p>
          <a:endParaRPr lang="ru-RU"/>
        </a:p>
      </dgm:t>
    </dgm:pt>
    <dgm:pt modelId="{86A85D26-1F36-4173-9A0B-278EF3C6E903}" type="pres">
      <dgm:prSet presAssocID="{12D10EE1-3D4B-41BC-A1E8-0CB5AB47EE38}" presName="dummyConnPt" presStyleCnt="0"/>
      <dgm:spPr/>
      <dgm:t>
        <a:bodyPr/>
        <a:lstStyle/>
        <a:p>
          <a:endParaRPr lang="ru-RU"/>
        </a:p>
      </dgm:t>
    </dgm:pt>
    <dgm:pt modelId="{FEF9B5E7-E524-4C3D-8C21-C9F5767A9E7C}" type="pres">
      <dgm:prSet presAssocID="{12D10EE1-3D4B-41BC-A1E8-0CB5AB47EE38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9DC93F-B542-4E10-827C-106AF8AF306F}" type="pres">
      <dgm:prSet presAssocID="{8496A0AD-A2A8-4EC8-A38F-C9F8F667CB30}" presName="sibTrans" presStyleLbl="bgSibTrans2D1" presStyleIdx="1" presStyleCnt="7"/>
      <dgm:spPr/>
      <dgm:t>
        <a:bodyPr/>
        <a:lstStyle/>
        <a:p>
          <a:endParaRPr lang="ru-RU"/>
        </a:p>
      </dgm:t>
    </dgm:pt>
    <dgm:pt modelId="{9242530B-8EB1-48A0-A860-D9D99242506D}" type="pres">
      <dgm:prSet presAssocID="{7424706F-C275-4CB8-9D75-67DEE86214BC}" presName="compNode" presStyleCnt="0"/>
      <dgm:spPr/>
      <dgm:t>
        <a:bodyPr/>
        <a:lstStyle/>
        <a:p>
          <a:endParaRPr lang="ru-RU"/>
        </a:p>
      </dgm:t>
    </dgm:pt>
    <dgm:pt modelId="{EE16DC31-785D-4247-BA04-D9E8884D432E}" type="pres">
      <dgm:prSet presAssocID="{7424706F-C275-4CB8-9D75-67DEE86214BC}" presName="dummyConnPt" presStyleCnt="0"/>
      <dgm:spPr/>
      <dgm:t>
        <a:bodyPr/>
        <a:lstStyle/>
        <a:p>
          <a:endParaRPr lang="ru-RU"/>
        </a:p>
      </dgm:t>
    </dgm:pt>
    <dgm:pt modelId="{794C51FB-5C34-4F3C-A2CE-2E0E1E28FCA3}" type="pres">
      <dgm:prSet presAssocID="{7424706F-C275-4CB8-9D75-67DEE86214BC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06A84-648D-4061-924C-2D23D8E70FE9}" type="pres">
      <dgm:prSet presAssocID="{CC8DE55F-6A6F-4B9A-854C-A116DA620466}" presName="sibTrans" presStyleLbl="bgSibTrans2D1" presStyleIdx="2" presStyleCnt="7"/>
      <dgm:spPr/>
      <dgm:t>
        <a:bodyPr/>
        <a:lstStyle/>
        <a:p>
          <a:endParaRPr lang="ru-RU"/>
        </a:p>
      </dgm:t>
    </dgm:pt>
    <dgm:pt modelId="{19D163A9-DE68-47EC-B223-99E1859AA612}" type="pres">
      <dgm:prSet presAssocID="{DDF0FA23-39A8-4F7E-A2C1-15228B90724A}" presName="compNode" presStyleCnt="0"/>
      <dgm:spPr/>
      <dgm:t>
        <a:bodyPr/>
        <a:lstStyle/>
        <a:p>
          <a:endParaRPr lang="ru-RU"/>
        </a:p>
      </dgm:t>
    </dgm:pt>
    <dgm:pt modelId="{84440578-E9C7-4211-9821-2E8491327FC6}" type="pres">
      <dgm:prSet presAssocID="{DDF0FA23-39A8-4F7E-A2C1-15228B90724A}" presName="dummyConnPt" presStyleCnt="0"/>
      <dgm:spPr/>
      <dgm:t>
        <a:bodyPr/>
        <a:lstStyle/>
        <a:p>
          <a:endParaRPr lang="ru-RU"/>
        </a:p>
      </dgm:t>
    </dgm:pt>
    <dgm:pt modelId="{8C264100-9C3B-421B-8568-4872188B13BE}" type="pres">
      <dgm:prSet presAssocID="{DDF0FA23-39A8-4F7E-A2C1-15228B90724A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FBF43D-CF8D-4108-A728-79FB7DE66F17}" type="pres">
      <dgm:prSet presAssocID="{BA3EDD3F-7755-450D-852A-7BFC784B709F}" presName="sibTrans" presStyleLbl="bgSibTrans2D1" presStyleIdx="3" presStyleCnt="7"/>
      <dgm:spPr/>
      <dgm:t>
        <a:bodyPr/>
        <a:lstStyle/>
        <a:p>
          <a:endParaRPr lang="ru-RU"/>
        </a:p>
      </dgm:t>
    </dgm:pt>
    <dgm:pt modelId="{1470665E-51AE-47B1-AE29-A1CBFD15C606}" type="pres">
      <dgm:prSet presAssocID="{EBEF77EA-7EE9-492C-B733-8B6F4C3AD254}" presName="compNode" presStyleCnt="0"/>
      <dgm:spPr/>
      <dgm:t>
        <a:bodyPr/>
        <a:lstStyle/>
        <a:p>
          <a:endParaRPr lang="ru-RU"/>
        </a:p>
      </dgm:t>
    </dgm:pt>
    <dgm:pt modelId="{C5EC552C-50E1-4151-A722-20E21C946BCB}" type="pres">
      <dgm:prSet presAssocID="{EBEF77EA-7EE9-492C-B733-8B6F4C3AD254}" presName="dummyConnPt" presStyleCnt="0"/>
      <dgm:spPr/>
      <dgm:t>
        <a:bodyPr/>
        <a:lstStyle/>
        <a:p>
          <a:endParaRPr lang="ru-RU"/>
        </a:p>
      </dgm:t>
    </dgm:pt>
    <dgm:pt modelId="{92417769-FD2B-4C7D-A797-3DD9CD72BFF0}" type="pres">
      <dgm:prSet presAssocID="{EBEF77EA-7EE9-492C-B733-8B6F4C3AD254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EBAB0C-9D75-4DEC-BF46-F60453C05312}" type="pres">
      <dgm:prSet presAssocID="{D5D6A5E7-F4E2-41C7-883E-8FEE795ACDD2}" presName="sibTrans" presStyleLbl="bgSibTrans2D1" presStyleIdx="4" presStyleCnt="7"/>
      <dgm:spPr/>
      <dgm:t>
        <a:bodyPr/>
        <a:lstStyle/>
        <a:p>
          <a:endParaRPr lang="ru-RU"/>
        </a:p>
      </dgm:t>
    </dgm:pt>
    <dgm:pt modelId="{A4D31E53-6219-4DCB-A73C-C2B908F76BAF}" type="pres">
      <dgm:prSet presAssocID="{27F99270-150C-4B9D-BD58-0BD1F81C3FD0}" presName="compNode" presStyleCnt="0"/>
      <dgm:spPr/>
      <dgm:t>
        <a:bodyPr/>
        <a:lstStyle/>
        <a:p>
          <a:endParaRPr lang="ru-RU"/>
        </a:p>
      </dgm:t>
    </dgm:pt>
    <dgm:pt modelId="{658E3990-958A-4EB4-A2EF-84CCB988D663}" type="pres">
      <dgm:prSet presAssocID="{27F99270-150C-4B9D-BD58-0BD1F81C3FD0}" presName="dummyConnPt" presStyleCnt="0"/>
      <dgm:spPr/>
      <dgm:t>
        <a:bodyPr/>
        <a:lstStyle/>
        <a:p>
          <a:endParaRPr lang="ru-RU"/>
        </a:p>
      </dgm:t>
    </dgm:pt>
    <dgm:pt modelId="{C54E73C4-F83D-47DA-A58D-F32F49696BCF}" type="pres">
      <dgm:prSet presAssocID="{27F99270-150C-4B9D-BD58-0BD1F81C3FD0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50EA9C-2AB1-4ED1-BA57-6C0D0C8ED9B1}" type="pres">
      <dgm:prSet presAssocID="{9E6A71DD-727B-4529-8417-AA8B2491F06F}" presName="sibTrans" presStyleLbl="bgSibTrans2D1" presStyleIdx="5" presStyleCnt="7"/>
      <dgm:spPr/>
      <dgm:t>
        <a:bodyPr/>
        <a:lstStyle/>
        <a:p>
          <a:endParaRPr lang="ru-RU"/>
        </a:p>
      </dgm:t>
    </dgm:pt>
    <dgm:pt modelId="{4B5977B3-E161-44C0-B307-349277F5F04A}" type="pres">
      <dgm:prSet presAssocID="{041EFAE2-870E-4771-AB5E-6F72A3167C8A}" presName="compNode" presStyleCnt="0"/>
      <dgm:spPr/>
      <dgm:t>
        <a:bodyPr/>
        <a:lstStyle/>
        <a:p>
          <a:endParaRPr lang="ru-RU"/>
        </a:p>
      </dgm:t>
    </dgm:pt>
    <dgm:pt modelId="{3B6BAFC1-FC0E-4BA6-8B9B-D0DF1405378F}" type="pres">
      <dgm:prSet presAssocID="{041EFAE2-870E-4771-AB5E-6F72A3167C8A}" presName="dummyConnPt" presStyleCnt="0"/>
      <dgm:spPr/>
      <dgm:t>
        <a:bodyPr/>
        <a:lstStyle/>
        <a:p>
          <a:endParaRPr lang="ru-RU"/>
        </a:p>
      </dgm:t>
    </dgm:pt>
    <dgm:pt modelId="{A28C38E1-50AF-43D0-A2C1-955011828745}" type="pres">
      <dgm:prSet presAssocID="{041EFAE2-870E-4771-AB5E-6F72A3167C8A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D1AE90-D70E-4C2B-A91E-0DFC6ECB7971}" type="pres">
      <dgm:prSet presAssocID="{EE4A12AD-8D7C-4943-B5C2-851F92B9D686}" presName="sibTrans" presStyleLbl="bgSibTrans2D1" presStyleIdx="6" presStyleCnt="7"/>
      <dgm:spPr/>
      <dgm:t>
        <a:bodyPr/>
        <a:lstStyle/>
        <a:p>
          <a:endParaRPr lang="ru-RU"/>
        </a:p>
      </dgm:t>
    </dgm:pt>
    <dgm:pt modelId="{39DE1B90-020B-4CB6-B71B-1C88316073C4}" type="pres">
      <dgm:prSet presAssocID="{81E07118-1A18-4709-8FA2-C1B6F7B4146F}" presName="compNode" presStyleCnt="0"/>
      <dgm:spPr/>
      <dgm:t>
        <a:bodyPr/>
        <a:lstStyle/>
        <a:p>
          <a:endParaRPr lang="ru-RU"/>
        </a:p>
      </dgm:t>
    </dgm:pt>
    <dgm:pt modelId="{9219CCBB-FDCA-4E66-9743-F9C381233F47}" type="pres">
      <dgm:prSet presAssocID="{81E07118-1A18-4709-8FA2-C1B6F7B4146F}" presName="dummyConnPt" presStyleCnt="0"/>
      <dgm:spPr/>
      <dgm:t>
        <a:bodyPr/>
        <a:lstStyle/>
        <a:p>
          <a:endParaRPr lang="ru-RU"/>
        </a:p>
      </dgm:t>
    </dgm:pt>
    <dgm:pt modelId="{B3A6D61B-958F-4C0B-964A-3214F6574B4D}" type="pres">
      <dgm:prSet presAssocID="{81E07118-1A18-4709-8FA2-C1B6F7B4146F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BC3429-41A4-4D0D-AEB6-19B646C3CA09}" type="presOf" srcId="{EBEF77EA-7EE9-492C-B733-8B6F4C3AD254}" destId="{92417769-FD2B-4C7D-A797-3DD9CD72BFF0}" srcOrd="0" destOrd="0" presId="urn:microsoft.com/office/officeart/2005/8/layout/bProcess4"/>
    <dgm:cxn modelId="{C6ED71E8-DD4D-48BA-A9E2-C8249F87696F}" srcId="{A0C2D35B-6E57-482B-B802-3BA3C0719278}" destId="{041EFAE2-870E-4771-AB5E-6F72A3167C8A}" srcOrd="6" destOrd="0" parTransId="{10DCFEBB-4BB7-4E1B-BFCB-F7479B358DE8}" sibTransId="{EE4A12AD-8D7C-4943-B5C2-851F92B9D686}"/>
    <dgm:cxn modelId="{5D4AE969-8478-4FD4-BCED-45CFBAC1FA55}" type="presOf" srcId="{DDF0FA23-39A8-4F7E-A2C1-15228B90724A}" destId="{8C264100-9C3B-421B-8568-4872188B13BE}" srcOrd="0" destOrd="0" presId="urn:microsoft.com/office/officeart/2005/8/layout/bProcess4"/>
    <dgm:cxn modelId="{E7CCBEF3-7C85-4ABC-9BDE-DB112CBAB355}" srcId="{A0C2D35B-6E57-482B-B802-3BA3C0719278}" destId="{12D10EE1-3D4B-41BC-A1E8-0CB5AB47EE38}" srcOrd="1" destOrd="0" parTransId="{214FAD36-38FC-462A-B47E-60B32C522A09}" sibTransId="{8496A0AD-A2A8-4EC8-A38F-C9F8F667CB30}"/>
    <dgm:cxn modelId="{A4803A14-B79A-409E-8EDD-FC4F1FC4ADB7}" type="presOf" srcId="{8496A0AD-A2A8-4EC8-A38F-C9F8F667CB30}" destId="{009DC93F-B542-4E10-827C-106AF8AF306F}" srcOrd="0" destOrd="0" presId="urn:microsoft.com/office/officeart/2005/8/layout/bProcess4"/>
    <dgm:cxn modelId="{B0A053FF-8AA2-491A-A304-2C671F2E2E84}" srcId="{A0C2D35B-6E57-482B-B802-3BA3C0719278}" destId="{DDF0FA23-39A8-4F7E-A2C1-15228B90724A}" srcOrd="3" destOrd="0" parTransId="{E3E39E6E-4AA9-4977-A265-0A0A482556DC}" sibTransId="{BA3EDD3F-7755-450D-852A-7BFC784B709F}"/>
    <dgm:cxn modelId="{BF186BD2-089B-4456-A9F4-7D543AA2987B}" srcId="{A0C2D35B-6E57-482B-B802-3BA3C0719278}" destId="{81E07118-1A18-4709-8FA2-C1B6F7B4146F}" srcOrd="7" destOrd="0" parTransId="{33046CD3-5DB5-49C2-8C29-147DF48F5CEE}" sibTransId="{25A27923-A851-4081-98F8-65DE6D7AF052}"/>
    <dgm:cxn modelId="{382344E7-69AA-4273-A096-F565E456A64A}" type="presOf" srcId="{27F99270-150C-4B9D-BD58-0BD1F81C3FD0}" destId="{C54E73C4-F83D-47DA-A58D-F32F49696BCF}" srcOrd="0" destOrd="0" presId="urn:microsoft.com/office/officeart/2005/8/layout/bProcess4"/>
    <dgm:cxn modelId="{5887A2EF-091C-484E-9395-992555AA8AEC}" srcId="{A0C2D35B-6E57-482B-B802-3BA3C0719278}" destId="{EBEF77EA-7EE9-492C-B733-8B6F4C3AD254}" srcOrd="4" destOrd="0" parTransId="{C246035F-1F82-4DFC-B261-36A381EF6B2E}" sibTransId="{D5D6A5E7-F4E2-41C7-883E-8FEE795ACDD2}"/>
    <dgm:cxn modelId="{19B20293-59CB-4A13-9E1D-54013D3C6E86}" type="presOf" srcId="{A0C2D35B-6E57-482B-B802-3BA3C0719278}" destId="{1096ED25-8897-4153-80C0-24AFA4843ACF}" srcOrd="0" destOrd="0" presId="urn:microsoft.com/office/officeart/2005/8/layout/bProcess4"/>
    <dgm:cxn modelId="{C54E7B60-B87F-4A87-9306-235F8574B820}" type="presOf" srcId="{EE4A12AD-8D7C-4943-B5C2-851F92B9D686}" destId="{44D1AE90-D70E-4C2B-A91E-0DFC6ECB7971}" srcOrd="0" destOrd="0" presId="urn:microsoft.com/office/officeart/2005/8/layout/bProcess4"/>
    <dgm:cxn modelId="{D0758CE5-4950-4EC3-9C45-75B2402D2636}" type="presOf" srcId="{CC8DE55F-6A6F-4B9A-854C-A116DA620466}" destId="{1E006A84-648D-4061-924C-2D23D8E70FE9}" srcOrd="0" destOrd="0" presId="urn:microsoft.com/office/officeart/2005/8/layout/bProcess4"/>
    <dgm:cxn modelId="{B20D4818-B481-40CA-A844-5450A7A59D74}" type="presOf" srcId="{9E6A71DD-727B-4529-8417-AA8B2491F06F}" destId="{A150EA9C-2AB1-4ED1-BA57-6C0D0C8ED9B1}" srcOrd="0" destOrd="0" presId="urn:microsoft.com/office/officeart/2005/8/layout/bProcess4"/>
    <dgm:cxn modelId="{ECF80407-0F95-47EA-AE62-6D3687F3CE89}" srcId="{A0C2D35B-6E57-482B-B802-3BA3C0719278}" destId="{83C10C33-D1C1-4AF5-B7EE-ECE1541048AB}" srcOrd="0" destOrd="0" parTransId="{CB6083D5-CEE0-412D-AD3F-6B2F3B7FDFA1}" sibTransId="{7F81D63C-C832-4E82-BFF9-979FF8D6A938}"/>
    <dgm:cxn modelId="{5171E081-5D8C-4B93-8702-D43045099FE0}" srcId="{A0C2D35B-6E57-482B-B802-3BA3C0719278}" destId="{7424706F-C275-4CB8-9D75-67DEE86214BC}" srcOrd="2" destOrd="0" parTransId="{68D921F8-F11A-4DD4-B366-4D68EE96092E}" sibTransId="{CC8DE55F-6A6F-4B9A-854C-A116DA620466}"/>
    <dgm:cxn modelId="{7B791CD6-FCB0-481C-A543-811EE11218A1}" srcId="{A0C2D35B-6E57-482B-B802-3BA3C0719278}" destId="{27F99270-150C-4B9D-BD58-0BD1F81C3FD0}" srcOrd="5" destOrd="0" parTransId="{C9E1FE2E-AB46-4874-8150-784E115B6411}" sibTransId="{9E6A71DD-727B-4529-8417-AA8B2491F06F}"/>
    <dgm:cxn modelId="{2F3D9DBF-9BC4-43ED-B00F-8D1882D0A660}" type="presOf" srcId="{7424706F-C275-4CB8-9D75-67DEE86214BC}" destId="{794C51FB-5C34-4F3C-A2CE-2E0E1E28FCA3}" srcOrd="0" destOrd="0" presId="urn:microsoft.com/office/officeart/2005/8/layout/bProcess4"/>
    <dgm:cxn modelId="{9569C4A6-05A0-448D-8600-4C7EE8209305}" type="presOf" srcId="{12D10EE1-3D4B-41BC-A1E8-0CB5AB47EE38}" destId="{FEF9B5E7-E524-4C3D-8C21-C9F5767A9E7C}" srcOrd="0" destOrd="0" presId="urn:microsoft.com/office/officeart/2005/8/layout/bProcess4"/>
    <dgm:cxn modelId="{8848043F-5DEB-4954-93D2-CBF3B67BF9E0}" type="presOf" srcId="{83C10C33-D1C1-4AF5-B7EE-ECE1541048AB}" destId="{537AFC65-8D17-4F51-8997-667347039A42}" srcOrd="0" destOrd="0" presId="urn:microsoft.com/office/officeart/2005/8/layout/bProcess4"/>
    <dgm:cxn modelId="{BD14F544-0751-40C7-A6F0-624BC26B97AC}" type="presOf" srcId="{D5D6A5E7-F4E2-41C7-883E-8FEE795ACDD2}" destId="{E7EBAB0C-9D75-4DEC-BF46-F60453C05312}" srcOrd="0" destOrd="0" presId="urn:microsoft.com/office/officeart/2005/8/layout/bProcess4"/>
    <dgm:cxn modelId="{6D1495DE-5B29-4FD0-94EC-C25256F4945A}" type="presOf" srcId="{7F81D63C-C832-4E82-BFF9-979FF8D6A938}" destId="{B15FB149-A8E1-47F5-B28C-4FAE448A78D6}" srcOrd="0" destOrd="0" presId="urn:microsoft.com/office/officeart/2005/8/layout/bProcess4"/>
    <dgm:cxn modelId="{03507092-E3F6-4FAF-9438-6894E33562A4}" type="presOf" srcId="{81E07118-1A18-4709-8FA2-C1B6F7B4146F}" destId="{B3A6D61B-958F-4C0B-964A-3214F6574B4D}" srcOrd="0" destOrd="0" presId="urn:microsoft.com/office/officeart/2005/8/layout/bProcess4"/>
    <dgm:cxn modelId="{71E085B4-F2CA-42BD-86A0-6BD56B856AF1}" type="presOf" srcId="{041EFAE2-870E-4771-AB5E-6F72A3167C8A}" destId="{A28C38E1-50AF-43D0-A2C1-955011828745}" srcOrd="0" destOrd="0" presId="urn:microsoft.com/office/officeart/2005/8/layout/bProcess4"/>
    <dgm:cxn modelId="{8BD1E2FD-3D5C-471A-95BD-78DF0BE26273}" type="presOf" srcId="{BA3EDD3F-7755-450D-852A-7BFC784B709F}" destId="{F2FBF43D-CF8D-4108-A728-79FB7DE66F17}" srcOrd="0" destOrd="0" presId="urn:microsoft.com/office/officeart/2005/8/layout/bProcess4"/>
    <dgm:cxn modelId="{0DB615A5-8017-41C9-9E4F-93959AC8A905}" type="presParOf" srcId="{1096ED25-8897-4153-80C0-24AFA4843ACF}" destId="{31624716-8D61-4624-B12B-EA54E5995ABA}" srcOrd="0" destOrd="0" presId="urn:microsoft.com/office/officeart/2005/8/layout/bProcess4"/>
    <dgm:cxn modelId="{1A902A96-38B7-49CA-8B05-F408AC47880C}" type="presParOf" srcId="{31624716-8D61-4624-B12B-EA54E5995ABA}" destId="{F36BB11F-653F-4EBE-926A-20F2A714775B}" srcOrd="0" destOrd="0" presId="urn:microsoft.com/office/officeart/2005/8/layout/bProcess4"/>
    <dgm:cxn modelId="{4CEDAFBF-83FB-4CD0-A9AE-8CCC68D856A7}" type="presParOf" srcId="{31624716-8D61-4624-B12B-EA54E5995ABA}" destId="{537AFC65-8D17-4F51-8997-667347039A42}" srcOrd="1" destOrd="0" presId="urn:microsoft.com/office/officeart/2005/8/layout/bProcess4"/>
    <dgm:cxn modelId="{6614A536-5A3D-4DDA-943B-FE41DE106DF1}" type="presParOf" srcId="{1096ED25-8897-4153-80C0-24AFA4843ACF}" destId="{B15FB149-A8E1-47F5-B28C-4FAE448A78D6}" srcOrd="1" destOrd="0" presId="urn:microsoft.com/office/officeart/2005/8/layout/bProcess4"/>
    <dgm:cxn modelId="{18D093D4-B046-4C00-922F-A38DEECE1D02}" type="presParOf" srcId="{1096ED25-8897-4153-80C0-24AFA4843ACF}" destId="{A5DA2818-6DAA-42F6-98B9-006B4726C482}" srcOrd="2" destOrd="0" presId="urn:microsoft.com/office/officeart/2005/8/layout/bProcess4"/>
    <dgm:cxn modelId="{2F9B34C0-40FB-454D-9F24-4957CB04BA6C}" type="presParOf" srcId="{A5DA2818-6DAA-42F6-98B9-006B4726C482}" destId="{86A85D26-1F36-4173-9A0B-278EF3C6E903}" srcOrd="0" destOrd="0" presId="urn:microsoft.com/office/officeart/2005/8/layout/bProcess4"/>
    <dgm:cxn modelId="{589A0904-9ED8-47BF-933A-64800D8D4587}" type="presParOf" srcId="{A5DA2818-6DAA-42F6-98B9-006B4726C482}" destId="{FEF9B5E7-E524-4C3D-8C21-C9F5767A9E7C}" srcOrd="1" destOrd="0" presId="urn:microsoft.com/office/officeart/2005/8/layout/bProcess4"/>
    <dgm:cxn modelId="{7765FA5C-3F9F-478E-9CDD-986A96DFA3E1}" type="presParOf" srcId="{1096ED25-8897-4153-80C0-24AFA4843ACF}" destId="{009DC93F-B542-4E10-827C-106AF8AF306F}" srcOrd="3" destOrd="0" presId="urn:microsoft.com/office/officeart/2005/8/layout/bProcess4"/>
    <dgm:cxn modelId="{E0AF9A2D-88EC-4675-91A6-78839DC347D1}" type="presParOf" srcId="{1096ED25-8897-4153-80C0-24AFA4843ACF}" destId="{9242530B-8EB1-48A0-A860-D9D99242506D}" srcOrd="4" destOrd="0" presId="urn:microsoft.com/office/officeart/2005/8/layout/bProcess4"/>
    <dgm:cxn modelId="{E030E2EC-8DB2-47ED-B097-47E78891A4CA}" type="presParOf" srcId="{9242530B-8EB1-48A0-A860-D9D99242506D}" destId="{EE16DC31-785D-4247-BA04-D9E8884D432E}" srcOrd="0" destOrd="0" presId="urn:microsoft.com/office/officeart/2005/8/layout/bProcess4"/>
    <dgm:cxn modelId="{9E9CD8CE-41E8-44D5-B267-6C6D9672EE67}" type="presParOf" srcId="{9242530B-8EB1-48A0-A860-D9D99242506D}" destId="{794C51FB-5C34-4F3C-A2CE-2E0E1E28FCA3}" srcOrd="1" destOrd="0" presId="urn:microsoft.com/office/officeart/2005/8/layout/bProcess4"/>
    <dgm:cxn modelId="{2AD4FE06-E25B-4AE1-9084-B745A13355AB}" type="presParOf" srcId="{1096ED25-8897-4153-80C0-24AFA4843ACF}" destId="{1E006A84-648D-4061-924C-2D23D8E70FE9}" srcOrd="5" destOrd="0" presId="urn:microsoft.com/office/officeart/2005/8/layout/bProcess4"/>
    <dgm:cxn modelId="{37FE25F9-E5EB-4C36-B4FD-9EBFB7ABF750}" type="presParOf" srcId="{1096ED25-8897-4153-80C0-24AFA4843ACF}" destId="{19D163A9-DE68-47EC-B223-99E1859AA612}" srcOrd="6" destOrd="0" presId="urn:microsoft.com/office/officeart/2005/8/layout/bProcess4"/>
    <dgm:cxn modelId="{A472A3A8-A527-40C9-B360-41F307273387}" type="presParOf" srcId="{19D163A9-DE68-47EC-B223-99E1859AA612}" destId="{84440578-E9C7-4211-9821-2E8491327FC6}" srcOrd="0" destOrd="0" presId="urn:microsoft.com/office/officeart/2005/8/layout/bProcess4"/>
    <dgm:cxn modelId="{D55E7366-3543-43DF-9970-4CCE85C4746A}" type="presParOf" srcId="{19D163A9-DE68-47EC-B223-99E1859AA612}" destId="{8C264100-9C3B-421B-8568-4872188B13BE}" srcOrd="1" destOrd="0" presId="urn:microsoft.com/office/officeart/2005/8/layout/bProcess4"/>
    <dgm:cxn modelId="{A1C73B05-BE76-4707-8AA0-6BA77472A2FF}" type="presParOf" srcId="{1096ED25-8897-4153-80C0-24AFA4843ACF}" destId="{F2FBF43D-CF8D-4108-A728-79FB7DE66F17}" srcOrd="7" destOrd="0" presId="urn:microsoft.com/office/officeart/2005/8/layout/bProcess4"/>
    <dgm:cxn modelId="{6C2C9949-BBDE-47A5-85ED-18AC9BE465D0}" type="presParOf" srcId="{1096ED25-8897-4153-80C0-24AFA4843ACF}" destId="{1470665E-51AE-47B1-AE29-A1CBFD15C606}" srcOrd="8" destOrd="0" presId="urn:microsoft.com/office/officeart/2005/8/layout/bProcess4"/>
    <dgm:cxn modelId="{1DB59528-7310-4F79-A2F2-17E7865AA76D}" type="presParOf" srcId="{1470665E-51AE-47B1-AE29-A1CBFD15C606}" destId="{C5EC552C-50E1-4151-A722-20E21C946BCB}" srcOrd="0" destOrd="0" presId="urn:microsoft.com/office/officeart/2005/8/layout/bProcess4"/>
    <dgm:cxn modelId="{63D68C94-2040-414D-8B8C-D52A20F4DBFC}" type="presParOf" srcId="{1470665E-51AE-47B1-AE29-A1CBFD15C606}" destId="{92417769-FD2B-4C7D-A797-3DD9CD72BFF0}" srcOrd="1" destOrd="0" presId="urn:microsoft.com/office/officeart/2005/8/layout/bProcess4"/>
    <dgm:cxn modelId="{BAA01A64-9ED9-42DC-8CC7-28699629465F}" type="presParOf" srcId="{1096ED25-8897-4153-80C0-24AFA4843ACF}" destId="{E7EBAB0C-9D75-4DEC-BF46-F60453C05312}" srcOrd="9" destOrd="0" presId="urn:microsoft.com/office/officeart/2005/8/layout/bProcess4"/>
    <dgm:cxn modelId="{41138ED5-F4CD-424D-93AE-78AF3457EB8F}" type="presParOf" srcId="{1096ED25-8897-4153-80C0-24AFA4843ACF}" destId="{A4D31E53-6219-4DCB-A73C-C2B908F76BAF}" srcOrd="10" destOrd="0" presId="urn:microsoft.com/office/officeart/2005/8/layout/bProcess4"/>
    <dgm:cxn modelId="{2C6673F1-DEC8-42EE-B76B-90F6C1F5ABE0}" type="presParOf" srcId="{A4D31E53-6219-4DCB-A73C-C2B908F76BAF}" destId="{658E3990-958A-4EB4-A2EF-84CCB988D663}" srcOrd="0" destOrd="0" presId="urn:microsoft.com/office/officeart/2005/8/layout/bProcess4"/>
    <dgm:cxn modelId="{8A1BFC29-CA9E-4EB7-8615-42A90DACB2BD}" type="presParOf" srcId="{A4D31E53-6219-4DCB-A73C-C2B908F76BAF}" destId="{C54E73C4-F83D-47DA-A58D-F32F49696BCF}" srcOrd="1" destOrd="0" presId="urn:microsoft.com/office/officeart/2005/8/layout/bProcess4"/>
    <dgm:cxn modelId="{385CD6D5-780D-4C57-A955-9B9974EBF08A}" type="presParOf" srcId="{1096ED25-8897-4153-80C0-24AFA4843ACF}" destId="{A150EA9C-2AB1-4ED1-BA57-6C0D0C8ED9B1}" srcOrd="11" destOrd="0" presId="urn:microsoft.com/office/officeart/2005/8/layout/bProcess4"/>
    <dgm:cxn modelId="{81ECD71E-121E-48F6-992D-CAC985E2C43D}" type="presParOf" srcId="{1096ED25-8897-4153-80C0-24AFA4843ACF}" destId="{4B5977B3-E161-44C0-B307-349277F5F04A}" srcOrd="12" destOrd="0" presId="urn:microsoft.com/office/officeart/2005/8/layout/bProcess4"/>
    <dgm:cxn modelId="{8C260D17-0AEA-45C4-8097-5D1188438CDF}" type="presParOf" srcId="{4B5977B3-E161-44C0-B307-349277F5F04A}" destId="{3B6BAFC1-FC0E-4BA6-8B9B-D0DF1405378F}" srcOrd="0" destOrd="0" presId="urn:microsoft.com/office/officeart/2005/8/layout/bProcess4"/>
    <dgm:cxn modelId="{BF4A6E8C-6B3A-4549-83CD-56381896D183}" type="presParOf" srcId="{4B5977B3-E161-44C0-B307-349277F5F04A}" destId="{A28C38E1-50AF-43D0-A2C1-955011828745}" srcOrd="1" destOrd="0" presId="urn:microsoft.com/office/officeart/2005/8/layout/bProcess4"/>
    <dgm:cxn modelId="{37DBDC11-E2E3-496A-9843-E0384C52C74F}" type="presParOf" srcId="{1096ED25-8897-4153-80C0-24AFA4843ACF}" destId="{44D1AE90-D70E-4C2B-A91E-0DFC6ECB7971}" srcOrd="13" destOrd="0" presId="urn:microsoft.com/office/officeart/2005/8/layout/bProcess4"/>
    <dgm:cxn modelId="{716589B6-0819-427B-A630-9B49F42102C1}" type="presParOf" srcId="{1096ED25-8897-4153-80C0-24AFA4843ACF}" destId="{39DE1B90-020B-4CB6-B71B-1C88316073C4}" srcOrd="14" destOrd="0" presId="urn:microsoft.com/office/officeart/2005/8/layout/bProcess4"/>
    <dgm:cxn modelId="{07495394-50D6-4FBA-AE50-2344DF2AF2F3}" type="presParOf" srcId="{39DE1B90-020B-4CB6-B71B-1C88316073C4}" destId="{9219CCBB-FDCA-4E66-9743-F9C381233F47}" srcOrd="0" destOrd="0" presId="urn:microsoft.com/office/officeart/2005/8/layout/bProcess4"/>
    <dgm:cxn modelId="{D343755B-5FC1-42AA-BA3C-B1D884CD3945}" type="presParOf" srcId="{39DE1B90-020B-4CB6-B71B-1C88316073C4}" destId="{B3A6D61B-958F-4C0B-964A-3214F6574B4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5EDAB2-4C19-44FE-9D8E-F5C8176EBCF3}" type="doc">
      <dgm:prSet loTypeId="urn:microsoft.com/office/officeart/2005/8/layout/vList5" loCatId="list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87547621-BD2E-41D7-9D6A-0FE907025342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3">
                  <a:lumMod val="50000"/>
                </a:schemeClr>
              </a:solidFill>
            </a:rPr>
            <a:t>Налоговые доходы</a:t>
          </a:r>
          <a:endParaRPr lang="ru-RU" sz="2000" b="1" dirty="0">
            <a:solidFill>
              <a:schemeClr val="accent3">
                <a:lumMod val="50000"/>
              </a:schemeClr>
            </a:solidFill>
          </a:endParaRPr>
        </a:p>
      </dgm:t>
    </dgm:pt>
    <dgm:pt modelId="{36DB1BD2-C52D-4327-A550-C7D386F9C0A0}" type="parTrans" cxnId="{F35EC59C-0D98-4101-9465-DB573E6AB928}">
      <dgm:prSet/>
      <dgm:spPr/>
      <dgm:t>
        <a:bodyPr/>
        <a:lstStyle/>
        <a:p>
          <a:endParaRPr lang="ru-RU"/>
        </a:p>
      </dgm:t>
    </dgm:pt>
    <dgm:pt modelId="{0366D389-8354-429B-9B31-9A3A25B78B57}" type="sibTrans" cxnId="{F35EC59C-0D98-4101-9465-DB573E6AB928}">
      <dgm:prSet/>
      <dgm:spPr/>
      <dgm:t>
        <a:bodyPr/>
        <a:lstStyle/>
        <a:p>
          <a:endParaRPr lang="ru-RU"/>
        </a:p>
      </dgm:t>
    </dgm:pt>
    <dgm:pt modelId="{D53348B4-393C-446B-96E1-45AC6D2958C1}">
      <dgm:prSet phldrT="[Текст]"/>
      <dgm:spPr/>
      <dgm:t>
        <a:bodyPr/>
        <a:lstStyle/>
        <a:p>
          <a:r>
            <a:rPr lang="ru-RU" dirty="0" smtClean="0"/>
            <a:t>2026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3 100 751,0</a:t>
          </a:r>
          <a:endParaRPr lang="ru-RU" dirty="0"/>
        </a:p>
      </dgm:t>
    </dgm:pt>
    <dgm:pt modelId="{839F944E-4A2A-418A-9A1A-453F358FB784}" type="parTrans" cxnId="{E93E4ADA-ED0F-45D1-B81F-4ACF6A5C1E03}">
      <dgm:prSet/>
      <dgm:spPr/>
      <dgm:t>
        <a:bodyPr/>
        <a:lstStyle/>
        <a:p>
          <a:endParaRPr lang="ru-RU"/>
        </a:p>
      </dgm:t>
    </dgm:pt>
    <dgm:pt modelId="{89886BB7-6FC3-4977-B8EA-74B4769F6C2E}" type="sibTrans" cxnId="{E93E4ADA-ED0F-45D1-B81F-4ACF6A5C1E03}">
      <dgm:prSet/>
      <dgm:spPr/>
      <dgm:t>
        <a:bodyPr/>
        <a:lstStyle/>
        <a:p>
          <a:endParaRPr lang="ru-RU"/>
        </a:p>
      </dgm:t>
    </dgm:pt>
    <dgm:pt modelId="{A294346D-B50D-47FF-9854-DDD14047F5BD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3">
                  <a:lumMod val="50000"/>
                </a:schemeClr>
              </a:solidFill>
            </a:rPr>
            <a:t>Неналоговые доходы</a:t>
          </a:r>
          <a:endParaRPr lang="ru-RU" sz="2000" b="1" dirty="0">
            <a:solidFill>
              <a:schemeClr val="accent3">
                <a:lumMod val="50000"/>
              </a:schemeClr>
            </a:solidFill>
          </a:endParaRPr>
        </a:p>
      </dgm:t>
    </dgm:pt>
    <dgm:pt modelId="{40EFB033-C4B3-468B-961B-B82A0CAE928C}" type="parTrans" cxnId="{71B09636-D201-4D0A-9C21-0D87A30AC901}">
      <dgm:prSet/>
      <dgm:spPr/>
      <dgm:t>
        <a:bodyPr/>
        <a:lstStyle/>
        <a:p>
          <a:endParaRPr lang="ru-RU"/>
        </a:p>
      </dgm:t>
    </dgm:pt>
    <dgm:pt modelId="{85A0081B-875F-472C-91A6-FE2B3D426DBF}" type="sibTrans" cxnId="{71B09636-D201-4D0A-9C21-0D87A30AC901}">
      <dgm:prSet/>
      <dgm:spPr/>
      <dgm:t>
        <a:bodyPr/>
        <a:lstStyle/>
        <a:p>
          <a:endParaRPr lang="ru-RU"/>
        </a:p>
      </dgm:t>
    </dgm:pt>
    <dgm:pt modelId="{8102D048-35B8-4E0A-B84D-BC2720B6AA62}">
      <dgm:prSet phldrT="[Текст]"/>
      <dgm:spPr/>
      <dgm:t>
        <a:bodyPr/>
        <a:lstStyle/>
        <a:p>
          <a:r>
            <a:rPr lang="ru-RU" dirty="0" smtClean="0"/>
            <a:t>2026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219 259,1</a:t>
          </a:r>
          <a:endParaRPr lang="ru-RU" dirty="0"/>
        </a:p>
      </dgm:t>
    </dgm:pt>
    <dgm:pt modelId="{A0F21964-BC3A-47AC-BEDC-E0D5B40A9E94}" type="parTrans" cxnId="{0955FE57-6483-4D4C-B8D6-06C5A21B2FDA}">
      <dgm:prSet/>
      <dgm:spPr/>
      <dgm:t>
        <a:bodyPr/>
        <a:lstStyle/>
        <a:p>
          <a:endParaRPr lang="ru-RU"/>
        </a:p>
      </dgm:t>
    </dgm:pt>
    <dgm:pt modelId="{01F2A603-10CF-483E-89C0-1F47DA8BE7BE}" type="sibTrans" cxnId="{0955FE57-6483-4D4C-B8D6-06C5A21B2FDA}">
      <dgm:prSet/>
      <dgm:spPr/>
      <dgm:t>
        <a:bodyPr/>
        <a:lstStyle/>
        <a:p>
          <a:endParaRPr lang="ru-RU"/>
        </a:p>
      </dgm:t>
    </dgm:pt>
    <dgm:pt modelId="{D42A43A4-A94A-4C52-9661-679D0A09029C}">
      <dgm:prSet phldrT="[Текст]"/>
      <dgm:spPr/>
      <dgm:t>
        <a:bodyPr/>
        <a:lstStyle/>
        <a:p>
          <a:r>
            <a:rPr lang="ru-RU" dirty="0" smtClean="0"/>
            <a:t>2027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190 526,0</a:t>
          </a:r>
          <a:endParaRPr lang="ru-RU" dirty="0"/>
        </a:p>
      </dgm:t>
    </dgm:pt>
    <dgm:pt modelId="{64A63229-BDC1-48D3-B637-0F1375848848}" type="parTrans" cxnId="{B107E014-FA1D-471D-A74E-F5AD83A193A9}">
      <dgm:prSet/>
      <dgm:spPr/>
      <dgm:t>
        <a:bodyPr/>
        <a:lstStyle/>
        <a:p>
          <a:endParaRPr lang="ru-RU"/>
        </a:p>
      </dgm:t>
    </dgm:pt>
    <dgm:pt modelId="{86F1F02A-C0F3-4FC8-A233-4FDBA4D3DA20}" type="sibTrans" cxnId="{B107E014-FA1D-471D-A74E-F5AD83A193A9}">
      <dgm:prSet/>
      <dgm:spPr/>
      <dgm:t>
        <a:bodyPr/>
        <a:lstStyle/>
        <a:p>
          <a:endParaRPr lang="ru-RU"/>
        </a:p>
      </dgm:t>
    </dgm:pt>
    <dgm:pt modelId="{F092953E-FB38-4493-ABF4-8F79B2C603C2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3">
                  <a:lumMod val="50000"/>
                </a:schemeClr>
              </a:solidFill>
            </a:rPr>
            <a:t>Безвозмездные поступления</a:t>
          </a:r>
          <a:endParaRPr lang="ru-RU" sz="2000" b="1" dirty="0">
            <a:solidFill>
              <a:schemeClr val="accent3">
                <a:lumMod val="50000"/>
              </a:schemeClr>
            </a:solidFill>
          </a:endParaRPr>
        </a:p>
      </dgm:t>
    </dgm:pt>
    <dgm:pt modelId="{059B556A-F7D3-4E20-80C9-58A1098785D2}" type="parTrans" cxnId="{E8152D97-7100-494D-9F1D-0BF16DD2D17C}">
      <dgm:prSet/>
      <dgm:spPr/>
      <dgm:t>
        <a:bodyPr/>
        <a:lstStyle/>
        <a:p>
          <a:endParaRPr lang="ru-RU"/>
        </a:p>
      </dgm:t>
    </dgm:pt>
    <dgm:pt modelId="{B5D9800E-18EF-43BA-9E52-0A7AC69757FC}" type="sibTrans" cxnId="{E8152D97-7100-494D-9F1D-0BF16DD2D17C}">
      <dgm:prSet/>
      <dgm:spPr/>
      <dgm:t>
        <a:bodyPr/>
        <a:lstStyle/>
        <a:p>
          <a:endParaRPr lang="ru-RU"/>
        </a:p>
      </dgm:t>
    </dgm:pt>
    <dgm:pt modelId="{2C1DD463-C9A4-4EA6-801F-1FB026B276C9}">
      <dgm:prSet phldrT="[Текст]"/>
      <dgm:spPr/>
      <dgm:t>
        <a:bodyPr/>
        <a:lstStyle/>
        <a:p>
          <a:r>
            <a:rPr lang="ru-RU" dirty="0" smtClean="0"/>
            <a:t>2026 </a:t>
          </a:r>
          <a:r>
            <a:rPr lang="ru-RU" dirty="0" smtClean="0">
              <a:latin typeface="Times New Roman"/>
              <a:cs typeface="Times New Roman"/>
            </a:rPr>
            <a:t>− 2 913 372,2</a:t>
          </a:r>
          <a:endParaRPr lang="ru-RU" dirty="0"/>
        </a:p>
      </dgm:t>
    </dgm:pt>
    <dgm:pt modelId="{CB956D9E-AC93-4BFB-ACB4-361FA6D3E157}" type="parTrans" cxnId="{D50D1FD6-7685-4780-B7F2-7CF3B9BEA7FE}">
      <dgm:prSet/>
      <dgm:spPr/>
      <dgm:t>
        <a:bodyPr/>
        <a:lstStyle/>
        <a:p>
          <a:endParaRPr lang="ru-RU"/>
        </a:p>
      </dgm:t>
    </dgm:pt>
    <dgm:pt modelId="{FC5D8FC4-C65D-44C4-95BE-72E69EA144E5}" type="sibTrans" cxnId="{D50D1FD6-7685-4780-B7F2-7CF3B9BEA7FE}">
      <dgm:prSet/>
      <dgm:spPr/>
      <dgm:t>
        <a:bodyPr/>
        <a:lstStyle/>
        <a:p>
          <a:endParaRPr lang="ru-RU"/>
        </a:p>
      </dgm:t>
    </dgm:pt>
    <dgm:pt modelId="{1C2D1424-B795-488B-A40A-C9935FDC37A6}">
      <dgm:prSet phldrT="[Текст]"/>
      <dgm:spPr/>
      <dgm:t>
        <a:bodyPr/>
        <a:lstStyle/>
        <a:p>
          <a:r>
            <a:rPr lang="ru-RU" dirty="0" smtClean="0"/>
            <a:t>2027 </a:t>
          </a:r>
          <a:r>
            <a:rPr lang="ru-RU" dirty="0" smtClean="0">
              <a:latin typeface="Times New Roman"/>
              <a:cs typeface="Times New Roman"/>
            </a:rPr>
            <a:t>− 3 049 952,0</a:t>
          </a:r>
          <a:endParaRPr lang="ru-RU" dirty="0"/>
        </a:p>
      </dgm:t>
    </dgm:pt>
    <dgm:pt modelId="{E6F02C12-459D-4E17-A68D-C423C0E9E005}" type="parTrans" cxnId="{258AE706-5C61-4D69-B85C-4CF645273257}">
      <dgm:prSet/>
      <dgm:spPr/>
      <dgm:t>
        <a:bodyPr/>
        <a:lstStyle/>
        <a:p>
          <a:endParaRPr lang="ru-RU"/>
        </a:p>
      </dgm:t>
    </dgm:pt>
    <dgm:pt modelId="{27E0276F-CB91-41BE-BF9E-C6EA697036C4}" type="sibTrans" cxnId="{258AE706-5C61-4D69-B85C-4CF645273257}">
      <dgm:prSet/>
      <dgm:spPr/>
      <dgm:t>
        <a:bodyPr/>
        <a:lstStyle/>
        <a:p>
          <a:endParaRPr lang="ru-RU"/>
        </a:p>
      </dgm:t>
    </dgm:pt>
    <dgm:pt modelId="{6F175BE9-8BBC-4C35-AF52-0906B1CEEDA2}">
      <dgm:prSet phldrT="[Текст]"/>
      <dgm:spPr/>
      <dgm:t>
        <a:bodyPr/>
        <a:lstStyle/>
        <a:p>
          <a:r>
            <a:rPr lang="ru-RU" dirty="0" smtClean="0"/>
            <a:t>2027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3 401 344,0</a:t>
          </a:r>
          <a:endParaRPr lang="ru-RU" dirty="0"/>
        </a:p>
      </dgm:t>
    </dgm:pt>
    <dgm:pt modelId="{4465CE09-58F1-4037-BC9B-1E1F4C5CBA87}" type="parTrans" cxnId="{483F0A29-F26A-47AB-964E-891D06B2B6DA}">
      <dgm:prSet/>
      <dgm:spPr/>
      <dgm:t>
        <a:bodyPr/>
        <a:lstStyle/>
        <a:p>
          <a:endParaRPr lang="ru-RU"/>
        </a:p>
      </dgm:t>
    </dgm:pt>
    <dgm:pt modelId="{8EB7B7C5-1BCF-41E5-ADF9-6C403DB11523}" type="sibTrans" cxnId="{483F0A29-F26A-47AB-964E-891D06B2B6DA}">
      <dgm:prSet/>
      <dgm:spPr/>
      <dgm:t>
        <a:bodyPr/>
        <a:lstStyle/>
        <a:p>
          <a:endParaRPr lang="ru-RU"/>
        </a:p>
      </dgm:t>
    </dgm:pt>
    <dgm:pt modelId="{24760E70-7D6A-4CED-A752-15EDE0F07CF3}">
      <dgm:prSet phldrT="[Текст]"/>
      <dgm:spPr/>
      <dgm:t>
        <a:bodyPr/>
        <a:lstStyle/>
        <a:p>
          <a:r>
            <a:rPr lang="ru-RU" dirty="0" smtClean="0"/>
            <a:t>2028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3 678 313,0</a:t>
          </a:r>
          <a:endParaRPr lang="ru-RU" dirty="0"/>
        </a:p>
      </dgm:t>
    </dgm:pt>
    <dgm:pt modelId="{A2CC8497-A218-4C45-BB6F-CDABEB380AD9}" type="parTrans" cxnId="{7EB800A4-3665-4989-B6A1-F54164CE702B}">
      <dgm:prSet/>
      <dgm:spPr/>
      <dgm:t>
        <a:bodyPr/>
        <a:lstStyle/>
        <a:p>
          <a:endParaRPr lang="ru-RU"/>
        </a:p>
      </dgm:t>
    </dgm:pt>
    <dgm:pt modelId="{71D9E17A-B7FE-4F25-BFD2-2EC393288E55}" type="sibTrans" cxnId="{7EB800A4-3665-4989-B6A1-F54164CE702B}">
      <dgm:prSet/>
      <dgm:spPr/>
      <dgm:t>
        <a:bodyPr/>
        <a:lstStyle/>
        <a:p>
          <a:endParaRPr lang="ru-RU"/>
        </a:p>
      </dgm:t>
    </dgm:pt>
    <dgm:pt modelId="{B6BB6208-A25A-4059-A523-21759C54BA7D}">
      <dgm:prSet phldrT="[Текст]"/>
      <dgm:spPr/>
      <dgm:t>
        <a:bodyPr/>
        <a:lstStyle/>
        <a:p>
          <a:r>
            <a:rPr lang="ru-RU" dirty="0" smtClean="0"/>
            <a:t>2028 </a:t>
          </a:r>
          <a:r>
            <a:rPr lang="ru-RU" dirty="0" smtClean="0">
              <a:latin typeface="Times New Roman"/>
              <a:cs typeface="Times New Roman"/>
            </a:rPr>
            <a:t>−</a:t>
          </a:r>
          <a:r>
            <a:rPr lang="en-US" dirty="0" smtClean="0">
              <a:latin typeface="Times New Roman"/>
              <a:cs typeface="Times New Roman"/>
            </a:rPr>
            <a:t> </a:t>
          </a:r>
          <a:r>
            <a:rPr lang="ru-RU" dirty="0" smtClean="0">
              <a:latin typeface="Times New Roman"/>
              <a:cs typeface="Times New Roman"/>
            </a:rPr>
            <a:t>189 389,2</a:t>
          </a:r>
          <a:endParaRPr lang="ru-RU" dirty="0"/>
        </a:p>
      </dgm:t>
    </dgm:pt>
    <dgm:pt modelId="{0010AE08-9166-40F6-AB25-36BDF4300944}" type="parTrans" cxnId="{A21E945F-6E82-4AFF-89C0-DF9184FBF362}">
      <dgm:prSet/>
      <dgm:spPr/>
      <dgm:t>
        <a:bodyPr/>
        <a:lstStyle/>
        <a:p>
          <a:endParaRPr lang="ru-RU"/>
        </a:p>
      </dgm:t>
    </dgm:pt>
    <dgm:pt modelId="{1697779F-0D27-43AB-ACB1-1953631237EB}" type="sibTrans" cxnId="{A21E945F-6E82-4AFF-89C0-DF9184FBF362}">
      <dgm:prSet/>
      <dgm:spPr/>
      <dgm:t>
        <a:bodyPr/>
        <a:lstStyle/>
        <a:p>
          <a:endParaRPr lang="ru-RU"/>
        </a:p>
      </dgm:t>
    </dgm:pt>
    <dgm:pt modelId="{E55DD778-D66E-433E-AEF8-4075B11B3121}">
      <dgm:prSet phldrT="[Текст]"/>
      <dgm:spPr/>
      <dgm:t>
        <a:bodyPr/>
        <a:lstStyle/>
        <a:p>
          <a:r>
            <a:rPr lang="ru-RU" dirty="0" smtClean="0"/>
            <a:t>2028 </a:t>
          </a:r>
          <a:r>
            <a:rPr lang="ru-RU" dirty="0" smtClean="0">
              <a:latin typeface="Times New Roman"/>
              <a:cs typeface="Times New Roman"/>
            </a:rPr>
            <a:t>− 3 018 347,7</a:t>
          </a:r>
          <a:endParaRPr lang="ru-RU" dirty="0"/>
        </a:p>
      </dgm:t>
    </dgm:pt>
    <dgm:pt modelId="{16877393-7455-46EB-B411-F3B32972E7BF}" type="parTrans" cxnId="{4E387125-3070-4E8D-9CCA-D6CAAA0FF4AC}">
      <dgm:prSet/>
      <dgm:spPr/>
      <dgm:t>
        <a:bodyPr/>
        <a:lstStyle/>
        <a:p>
          <a:endParaRPr lang="ru-RU"/>
        </a:p>
      </dgm:t>
    </dgm:pt>
    <dgm:pt modelId="{25C53284-447B-4B25-89DD-5AB3E13B7B68}" type="sibTrans" cxnId="{4E387125-3070-4E8D-9CCA-D6CAAA0FF4AC}">
      <dgm:prSet/>
      <dgm:spPr/>
      <dgm:t>
        <a:bodyPr/>
        <a:lstStyle/>
        <a:p>
          <a:endParaRPr lang="ru-RU"/>
        </a:p>
      </dgm:t>
    </dgm:pt>
    <dgm:pt modelId="{C021D58C-7B78-438D-8468-48148493C4F6}" type="pres">
      <dgm:prSet presAssocID="{855EDAB2-4C19-44FE-9D8E-F5C8176EBCF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5A8A7E-FFD9-4022-8814-65E011380AD0}" type="pres">
      <dgm:prSet presAssocID="{87547621-BD2E-41D7-9D6A-0FE907025342}" presName="linNode" presStyleCnt="0"/>
      <dgm:spPr/>
      <dgm:t>
        <a:bodyPr/>
        <a:lstStyle/>
        <a:p>
          <a:endParaRPr lang="ru-RU"/>
        </a:p>
      </dgm:t>
    </dgm:pt>
    <dgm:pt modelId="{FD9C3BCC-9676-42A1-843C-8C31D5CC5296}" type="pres">
      <dgm:prSet presAssocID="{87547621-BD2E-41D7-9D6A-0FE907025342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E8C894-4354-455C-8FE1-059AAEDADC45}" type="pres">
      <dgm:prSet presAssocID="{87547621-BD2E-41D7-9D6A-0FE907025342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4A13ED-172A-440E-8CB8-25523BBD9A61}" type="pres">
      <dgm:prSet presAssocID="{0366D389-8354-429B-9B31-9A3A25B78B57}" presName="sp" presStyleCnt="0"/>
      <dgm:spPr/>
      <dgm:t>
        <a:bodyPr/>
        <a:lstStyle/>
        <a:p>
          <a:endParaRPr lang="ru-RU"/>
        </a:p>
      </dgm:t>
    </dgm:pt>
    <dgm:pt modelId="{99A5735B-DD8C-4E24-8DBF-F4DBC7BC132A}" type="pres">
      <dgm:prSet presAssocID="{A294346D-B50D-47FF-9854-DDD14047F5BD}" presName="linNode" presStyleCnt="0"/>
      <dgm:spPr/>
      <dgm:t>
        <a:bodyPr/>
        <a:lstStyle/>
        <a:p>
          <a:endParaRPr lang="ru-RU"/>
        </a:p>
      </dgm:t>
    </dgm:pt>
    <dgm:pt modelId="{2BA83842-209C-4B92-8907-3052DCEEEAB6}" type="pres">
      <dgm:prSet presAssocID="{A294346D-B50D-47FF-9854-DDD14047F5BD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0EE2DE-71BC-4BAA-969C-E9BFC9428D48}" type="pres">
      <dgm:prSet presAssocID="{A294346D-B50D-47FF-9854-DDD14047F5BD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A2E81A-1D0C-4E6C-9DF8-CB3F359FF5CE}" type="pres">
      <dgm:prSet presAssocID="{85A0081B-875F-472C-91A6-FE2B3D426DBF}" presName="sp" presStyleCnt="0"/>
      <dgm:spPr/>
      <dgm:t>
        <a:bodyPr/>
        <a:lstStyle/>
        <a:p>
          <a:endParaRPr lang="ru-RU"/>
        </a:p>
      </dgm:t>
    </dgm:pt>
    <dgm:pt modelId="{3A076D45-A98A-47B2-B1CC-6F9385DA72A9}" type="pres">
      <dgm:prSet presAssocID="{F092953E-FB38-4493-ABF4-8F79B2C603C2}" presName="linNode" presStyleCnt="0"/>
      <dgm:spPr/>
      <dgm:t>
        <a:bodyPr/>
        <a:lstStyle/>
        <a:p>
          <a:endParaRPr lang="ru-RU"/>
        </a:p>
      </dgm:t>
    </dgm:pt>
    <dgm:pt modelId="{9E33AF18-03AF-4CB9-A387-13274A5F3BC2}" type="pres">
      <dgm:prSet presAssocID="{F092953E-FB38-4493-ABF4-8F79B2C603C2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24988B-DA45-4B80-B353-D24DF30F4D12}" type="pres">
      <dgm:prSet presAssocID="{F092953E-FB38-4493-ABF4-8F79B2C603C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5EC59C-0D98-4101-9465-DB573E6AB928}" srcId="{855EDAB2-4C19-44FE-9D8E-F5C8176EBCF3}" destId="{87547621-BD2E-41D7-9D6A-0FE907025342}" srcOrd="0" destOrd="0" parTransId="{36DB1BD2-C52D-4327-A550-C7D386F9C0A0}" sibTransId="{0366D389-8354-429B-9B31-9A3A25B78B57}"/>
    <dgm:cxn modelId="{E93E4ADA-ED0F-45D1-B81F-4ACF6A5C1E03}" srcId="{87547621-BD2E-41D7-9D6A-0FE907025342}" destId="{D53348B4-393C-446B-96E1-45AC6D2958C1}" srcOrd="0" destOrd="0" parTransId="{839F944E-4A2A-418A-9A1A-453F358FB784}" sibTransId="{89886BB7-6FC3-4977-B8EA-74B4769F6C2E}"/>
    <dgm:cxn modelId="{D50D1FD6-7685-4780-B7F2-7CF3B9BEA7FE}" srcId="{F092953E-FB38-4493-ABF4-8F79B2C603C2}" destId="{2C1DD463-C9A4-4EA6-801F-1FB026B276C9}" srcOrd="0" destOrd="0" parTransId="{CB956D9E-AC93-4BFB-ACB4-361FA6D3E157}" sibTransId="{FC5D8FC4-C65D-44C4-95BE-72E69EA144E5}"/>
    <dgm:cxn modelId="{E8152D97-7100-494D-9F1D-0BF16DD2D17C}" srcId="{855EDAB2-4C19-44FE-9D8E-F5C8176EBCF3}" destId="{F092953E-FB38-4493-ABF4-8F79B2C603C2}" srcOrd="2" destOrd="0" parTransId="{059B556A-F7D3-4E20-80C9-58A1098785D2}" sibTransId="{B5D9800E-18EF-43BA-9E52-0A7AC69757FC}"/>
    <dgm:cxn modelId="{295501AD-B770-4C58-A15E-6FD0F213C1DE}" type="presOf" srcId="{D42A43A4-A94A-4C52-9661-679D0A09029C}" destId="{D40EE2DE-71BC-4BAA-969C-E9BFC9428D48}" srcOrd="0" destOrd="1" presId="urn:microsoft.com/office/officeart/2005/8/layout/vList5"/>
    <dgm:cxn modelId="{749DFB52-FA66-4DBE-A381-AD85F1AB0E9F}" type="presOf" srcId="{F092953E-FB38-4493-ABF4-8F79B2C603C2}" destId="{9E33AF18-03AF-4CB9-A387-13274A5F3BC2}" srcOrd="0" destOrd="0" presId="urn:microsoft.com/office/officeart/2005/8/layout/vList5"/>
    <dgm:cxn modelId="{4E387125-3070-4E8D-9CCA-D6CAAA0FF4AC}" srcId="{F092953E-FB38-4493-ABF4-8F79B2C603C2}" destId="{E55DD778-D66E-433E-AEF8-4075B11B3121}" srcOrd="2" destOrd="0" parTransId="{16877393-7455-46EB-B411-F3B32972E7BF}" sibTransId="{25C53284-447B-4B25-89DD-5AB3E13B7B68}"/>
    <dgm:cxn modelId="{258AE706-5C61-4D69-B85C-4CF645273257}" srcId="{F092953E-FB38-4493-ABF4-8F79B2C603C2}" destId="{1C2D1424-B795-488B-A40A-C9935FDC37A6}" srcOrd="1" destOrd="0" parTransId="{E6F02C12-459D-4E17-A68D-C423C0E9E005}" sibTransId="{27E0276F-CB91-41BE-BF9E-C6EA697036C4}"/>
    <dgm:cxn modelId="{0955FE57-6483-4D4C-B8D6-06C5A21B2FDA}" srcId="{A294346D-B50D-47FF-9854-DDD14047F5BD}" destId="{8102D048-35B8-4E0A-B84D-BC2720B6AA62}" srcOrd="0" destOrd="0" parTransId="{A0F21964-BC3A-47AC-BEDC-E0D5B40A9E94}" sibTransId="{01F2A603-10CF-483E-89C0-1F47DA8BE7BE}"/>
    <dgm:cxn modelId="{7EB800A4-3665-4989-B6A1-F54164CE702B}" srcId="{87547621-BD2E-41D7-9D6A-0FE907025342}" destId="{24760E70-7D6A-4CED-A752-15EDE0F07CF3}" srcOrd="2" destOrd="0" parTransId="{A2CC8497-A218-4C45-BB6F-CDABEB380AD9}" sibTransId="{71D9E17A-B7FE-4F25-BFD2-2EC393288E55}"/>
    <dgm:cxn modelId="{4F8B329E-38C3-4C0C-ACD7-00A619E1687D}" type="presOf" srcId="{D53348B4-393C-446B-96E1-45AC6D2958C1}" destId="{10E8C894-4354-455C-8FE1-059AAEDADC45}" srcOrd="0" destOrd="0" presId="urn:microsoft.com/office/officeart/2005/8/layout/vList5"/>
    <dgm:cxn modelId="{9EF24FB4-5E43-4FB1-9587-2B9BEB6DA494}" type="presOf" srcId="{E55DD778-D66E-433E-AEF8-4075B11B3121}" destId="{C224988B-DA45-4B80-B353-D24DF30F4D12}" srcOrd="0" destOrd="2" presId="urn:microsoft.com/office/officeart/2005/8/layout/vList5"/>
    <dgm:cxn modelId="{71B09636-D201-4D0A-9C21-0D87A30AC901}" srcId="{855EDAB2-4C19-44FE-9D8E-F5C8176EBCF3}" destId="{A294346D-B50D-47FF-9854-DDD14047F5BD}" srcOrd="1" destOrd="0" parTransId="{40EFB033-C4B3-468B-961B-B82A0CAE928C}" sibTransId="{85A0081B-875F-472C-91A6-FE2B3D426DBF}"/>
    <dgm:cxn modelId="{3B4844B3-241E-480C-8E56-4B5CE6EFB1B7}" type="presOf" srcId="{24760E70-7D6A-4CED-A752-15EDE0F07CF3}" destId="{10E8C894-4354-455C-8FE1-059AAEDADC45}" srcOrd="0" destOrd="2" presId="urn:microsoft.com/office/officeart/2005/8/layout/vList5"/>
    <dgm:cxn modelId="{545D69C6-DE05-4803-B712-6B908F9DDC64}" type="presOf" srcId="{8102D048-35B8-4E0A-B84D-BC2720B6AA62}" destId="{D40EE2DE-71BC-4BAA-969C-E9BFC9428D48}" srcOrd="0" destOrd="0" presId="urn:microsoft.com/office/officeart/2005/8/layout/vList5"/>
    <dgm:cxn modelId="{31D93180-C549-4D3A-B21D-89CCB17E1546}" type="presOf" srcId="{2C1DD463-C9A4-4EA6-801F-1FB026B276C9}" destId="{C224988B-DA45-4B80-B353-D24DF30F4D12}" srcOrd="0" destOrd="0" presId="urn:microsoft.com/office/officeart/2005/8/layout/vList5"/>
    <dgm:cxn modelId="{B107E014-FA1D-471D-A74E-F5AD83A193A9}" srcId="{A294346D-B50D-47FF-9854-DDD14047F5BD}" destId="{D42A43A4-A94A-4C52-9661-679D0A09029C}" srcOrd="1" destOrd="0" parTransId="{64A63229-BDC1-48D3-B637-0F1375848848}" sibTransId="{86F1F02A-C0F3-4FC8-A233-4FDBA4D3DA20}"/>
    <dgm:cxn modelId="{DFF0DA59-713A-4DE1-9322-D7DA64BC75B8}" type="presOf" srcId="{B6BB6208-A25A-4059-A523-21759C54BA7D}" destId="{D40EE2DE-71BC-4BAA-969C-E9BFC9428D48}" srcOrd="0" destOrd="2" presId="urn:microsoft.com/office/officeart/2005/8/layout/vList5"/>
    <dgm:cxn modelId="{BB6EC2E7-3DB4-48E9-BBF4-2AEEDDADDCD7}" type="presOf" srcId="{855EDAB2-4C19-44FE-9D8E-F5C8176EBCF3}" destId="{C021D58C-7B78-438D-8468-48148493C4F6}" srcOrd="0" destOrd="0" presId="urn:microsoft.com/office/officeart/2005/8/layout/vList5"/>
    <dgm:cxn modelId="{E5305279-A937-4AC5-B318-2811495E118F}" type="presOf" srcId="{87547621-BD2E-41D7-9D6A-0FE907025342}" destId="{FD9C3BCC-9676-42A1-843C-8C31D5CC5296}" srcOrd="0" destOrd="0" presId="urn:microsoft.com/office/officeart/2005/8/layout/vList5"/>
    <dgm:cxn modelId="{F28A50F8-9BB5-4E85-9AA9-AD9C75CDEC3E}" type="presOf" srcId="{A294346D-B50D-47FF-9854-DDD14047F5BD}" destId="{2BA83842-209C-4B92-8907-3052DCEEEAB6}" srcOrd="0" destOrd="0" presId="urn:microsoft.com/office/officeart/2005/8/layout/vList5"/>
    <dgm:cxn modelId="{04D10DA4-95C7-4729-B74F-614C3C626D1F}" type="presOf" srcId="{6F175BE9-8BBC-4C35-AF52-0906B1CEEDA2}" destId="{10E8C894-4354-455C-8FE1-059AAEDADC45}" srcOrd="0" destOrd="1" presId="urn:microsoft.com/office/officeart/2005/8/layout/vList5"/>
    <dgm:cxn modelId="{483F0A29-F26A-47AB-964E-891D06B2B6DA}" srcId="{87547621-BD2E-41D7-9D6A-0FE907025342}" destId="{6F175BE9-8BBC-4C35-AF52-0906B1CEEDA2}" srcOrd="1" destOrd="0" parTransId="{4465CE09-58F1-4037-BC9B-1E1F4C5CBA87}" sibTransId="{8EB7B7C5-1BCF-41E5-ADF9-6C403DB11523}"/>
    <dgm:cxn modelId="{964ED699-99A5-4835-B04A-1AE9432D3AF1}" type="presOf" srcId="{1C2D1424-B795-488B-A40A-C9935FDC37A6}" destId="{C224988B-DA45-4B80-B353-D24DF30F4D12}" srcOrd="0" destOrd="1" presId="urn:microsoft.com/office/officeart/2005/8/layout/vList5"/>
    <dgm:cxn modelId="{A21E945F-6E82-4AFF-89C0-DF9184FBF362}" srcId="{A294346D-B50D-47FF-9854-DDD14047F5BD}" destId="{B6BB6208-A25A-4059-A523-21759C54BA7D}" srcOrd="2" destOrd="0" parTransId="{0010AE08-9166-40F6-AB25-36BDF4300944}" sibTransId="{1697779F-0D27-43AB-ACB1-1953631237EB}"/>
    <dgm:cxn modelId="{507C7568-F567-40A6-8E18-814ADBF884A2}" type="presParOf" srcId="{C021D58C-7B78-438D-8468-48148493C4F6}" destId="{0D5A8A7E-FFD9-4022-8814-65E011380AD0}" srcOrd="0" destOrd="0" presId="urn:microsoft.com/office/officeart/2005/8/layout/vList5"/>
    <dgm:cxn modelId="{490B99FD-BA0F-47DF-A5F1-9CD5ED95A9BA}" type="presParOf" srcId="{0D5A8A7E-FFD9-4022-8814-65E011380AD0}" destId="{FD9C3BCC-9676-42A1-843C-8C31D5CC5296}" srcOrd="0" destOrd="0" presId="urn:microsoft.com/office/officeart/2005/8/layout/vList5"/>
    <dgm:cxn modelId="{BA67E2A7-4731-42EE-A1F4-35B2D5644911}" type="presParOf" srcId="{0D5A8A7E-FFD9-4022-8814-65E011380AD0}" destId="{10E8C894-4354-455C-8FE1-059AAEDADC45}" srcOrd="1" destOrd="0" presId="urn:microsoft.com/office/officeart/2005/8/layout/vList5"/>
    <dgm:cxn modelId="{121DC116-CA69-4222-83C2-C10E619DB987}" type="presParOf" srcId="{C021D58C-7B78-438D-8468-48148493C4F6}" destId="{104A13ED-172A-440E-8CB8-25523BBD9A61}" srcOrd="1" destOrd="0" presId="urn:microsoft.com/office/officeart/2005/8/layout/vList5"/>
    <dgm:cxn modelId="{48ECDF91-7669-4C8C-ABDA-C3CC26718220}" type="presParOf" srcId="{C021D58C-7B78-438D-8468-48148493C4F6}" destId="{99A5735B-DD8C-4E24-8DBF-F4DBC7BC132A}" srcOrd="2" destOrd="0" presId="urn:microsoft.com/office/officeart/2005/8/layout/vList5"/>
    <dgm:cxn modelId="{484FEEFA-19B3-45F5-8D9B-34CA60C63946}" type="presParOf" srcId="{99A5735B-DD8C-4E24-8DBF-F4DBC7BC132A}" destId="{2BA83842-209C-4B92-8907-3052DCEEEAB6}" srcOrd="0" destOrd="0" presId="urn:microsoft.com/office/officeart/2005/8/layout/vList5"/>
    <dgm:cxn modelId="{63DEBD44-784B-40AC-81F2-B95AF857F600}" type="presParOf" srcId="{99A5735B-DD8C-4E24-8DBF-F4DBC7BC132A}" destId="{D40EE2DE-71BC-4BAA-969C-E9BFC9428D48}" srcOrd="1" destOrd="0" presId="urn:microsoft.com/office/officeart/2005/8/layout/vList5"/>
    <dgm:cxn modelId="{72E32AFF-AA19-48CB-9EA7-85456FE5E8C9}" type="presParOf" srcId="{C021D58C-7B78-438D-8468-48148493C4F6}" destId="{48A2E81A-1D0C-4E6C-9DF8-CB3F359FF5CE}" srcOrd="3" destOrd="0" presId="urn:microsoft.com/office/officeart/2005/8/layout/vList5"/>
    <dgm:cxn modelId="{1B2BD8CA-D363-40AA-AF52-C2F6D931E405}" type="presParOf" srcId="{C021D58C-7B78-438D-8468-48148493C4F6}" destId="{3A076D45-A98A-47B2-B1CC-6F9385DA72A9}" srcOrd="4" destOrd="0" presId="urn:microsoft.com/office/officeart/2005/8/layout/vList5"/>
    <dgm:cxn modelId="{6A274AE1-5E1A-4BA8-8F1B-6D8C82790AC8}" type="presParOf" srcId="{3A076D45-A98A-47B2-B1CC-6F9385DA72A9}" destId="{9E33AF18-03AF-4CB9-A387-13274A5F3BC2}" srcOrd="0" destOrd="0" presId="urn:microsoft.com/office/officeart/2005/8/layout/vList5"/>
    <dgm:cxn modelId="{00D69632-7651-49D0-AA30-A1000A0E7084}" type="presParOf" srcId="{3A076D45-A98A-47B2-B1CC-6F9385DA72A9}" destId="{C224988B-DA45-4B80-B353-D24DF30F4D1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D023FC-6B97-42C0-976F-7EC210BFF2A1}" type="doc">
      <dgm:prSet loTypeId="urn:microsoft.com/office/officeart/2005/8/layout/process1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A876AD4-1EEC-479F-88AE-5F325911ABA8}">
      <dgm:prSet phldrT="[Текст]" custT="1"/>
      <dgm:spPr>
        <a:solidFill>
          <a:srgbClr val="A5E3F3"/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400" b="1" dirty="0" smtClean="0">
              <a:solidFill>
                <a:schemeClr val="bg1"/>
              </a:solidFill>
            </a:rPr>
            <a:t>2024 г.     (факт)                                </a:t>
          </a:r>
          <a:r>
            <a:rPr lang="ru-RU" sz="1600" b="1" dirty="0" smtClean="0">
              <a:solidFill>
                <a:schemeClr val="bg1"/>
              </a:solidFill>
            </a:rPr>
            <a:t>8 490 465,5</a:t>
          </a:r>
          <a:endParaRPr lang="ru-RU" sz="1600" b="1" dirty="0">
            <a:solidFill>
              <a:schemeClr val="bg1"/>
            </a:solidFill>
          </a:endParaRPr>
        </a:p>
      </dgm:t>
    </dgm:pt>
    <dgm:pt modelId="{D40C18F5-DD34-4F6C-99FE-34110BFF7B53}" type="parTrans" cxnId="{C4F64F23-1E81-4C61-A0EB-4048D034CF95}">
      <dgm:prSet/>
      <dgm:spPr/>
      <dgm:t>
        <a:bodyPr/>
        <a:lstStyle/>
        <a:p>
          <a:endParaRPr lang="ru-RU"/>
        </a:p>
      </dgm:t>
    </dgm:pt>
    <dgm:pt modelId="{397699B5-0059-435D-9652-6523FC5591FA}" type="sibTrans" cxnId="{C4F64F23-1E81-4C61-A0EB-4048D034CF95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A5E3F3"/>
          </a:solidFill>
        </a:ln>
      </dgm:spPr>
      <dgm:t>
        <a:bodyPr/>
        <a:lstStyle/>
        <a:p>
          <a:r>
            <a:rPr lang="ru-RU" sz="1400" dirty="0" smtClean="0"/>
            <a:t>11,2%</a:t>
          </a:r>
        </a:p>
      </dgm:t>
    </dgm:pt>
    <dgm:pt modelId="{CCFDC638-686C-4B7B-A6EB-81472D55A116}">
      <dgm:prSet phldrT="[Текст]" custT="1"/>
      <dgm:spPr>
        <a:solidFill>
          <a:srgbClr val="A5E3F3"/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</a:rPr>
            <a:t>2027 г. (прогноз)         </a:t>
          </a:r>
          <a:r>
            <a:rPr lang="ru-RU" sz="1600" b="1" dirty="0" smtClean="0">
              <a:solidFill>
                <a:schemeClr val="bg1"/>
              </a:solidFill>
            </a:rPr>
            <a:t>6 641 822,0</a:t>
          </a:r>
          <a:endParaRPr lang="ru-RU" sz="1600" b="1" dirty="0">
            <a:solidFill>
              <a:schemeClr val="bg1"/>
            </a:solidFill>
          </a:endParaRPr>
        </a:p>
      </dgm:t>
    </dgm:pt>
    <dgm:pt modelId="{ACD18B4D-9ECE-407E-AEEC-6B8341D008C9}" type="parTrans" cxnId="{394D681F-BE2D-4A43-A8CA-B6743615C0E0}">
      <dgm:prSet/>
      <dgm:spPr/>
      <dgm:t>
        <a:bodyPr/>
        <a:lstStyle/>
        <a:p>
          <a:endParaRPr lang="ru-RU"/>
        </a:p>
      </dgm:t>
    </dgm:pt>
    <dgm:pt modelId="{7D7B8977-BC23-422E-AB24-DA1B7E56EE49}" type="sibTrans" cxnId="{394D681F-BE2D-4A43-A8CA-B6743615C0E0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A5E3F3"/>
          </a:solidFill>
        </a:ln>
      </dgm:spPr>
      <dgm:t>
        <a:bodyPr/>
        <a:lstStyle/>
        <a:p>
          <a:r>
            <a:rPr lang="ru-RU" sz="1400" dirty="0" smtClean="0"/>
            <a:t>3,4%</a:t>
          </a:r>
          <a:endParaRPr lang="ru-RU" sz="1400" dirty="0"/>
        </a:p>
      </dgm:t>
    </dgm:pt>
    <dgm:pt modelId="{652F5BF3-0E79-4755-9FBB-A4FFFBB9AD86}">
      <dgm:prSet phldrT="[Текст]" custT="1"/>
      <dgm:spPr>
        <a:solidFill>
          <a:srgbClr val="A5E3F3"/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</a:rPr>
            <a:t>2028 г. (прогноз)         </a:t>
          </a:r>
          <a:r>
            <a:rPr lang="ru-RU" sz="1600" b="1" dirty="0" smtClean="0">
              <a:solidFill>
                <a:schemeClr val="bg1"/>
              </a:solidFill>
            </a:rPr>
            <a:t>6 886 049,9</a:t>
          </a:r>
          <a:endParaRPr lang="ru-RU" sz="1800" b="1" dirty="0">
            <a:solidFill>
              <a:schemeClr val="bg1"/>
            </a:solidFill>
          </a:endParaRPr>
        </a:p>
      </dgm:t>
    </dgm:pt>
    <dgm:pt modelId="{E9ED1A0C-1B9E-4E93-A896-920882593964}" type="parTrans" cxnId="{3232F951-DDD2-40A7-9177-A14C6E99E630}">
      <dgm:prSet/>
      <dgm:spPr/>
      <dgm:t>
        <a:bodyPr/>
        <a:lstStyle/>
        <a:p>
          <a:endParaRPr lang="ru-RU"/>
        </a:p>
      </dgm:t>
    </dgm:pt>
    <dgm:pt modelId="{DDAD27AB-FE1E-4381-9BE9-410AA5E1EA2F}" type="sibTrans" cxnId="{3232F951-DDD2-40A7-9177-A14C6E99E630}">
      <dgm:prSet/>
      <dgm:spPr/>
      <dgm:t>
        <a:bodyPr/>
        <a:lstStyle/>
        <a:p>
          <a:endParaRPr lang="ru-RU"/>
        </a:p>
      </dgm:t>
    </dgm:pt>
    <dgm:pt modelId="{5DCCC407-634B-48A9-8362-189799DB61F3}">
      <dgm:prSet phldrT="[Текст]" custT="1"/>
      <dgm:spPr>
        <a:solidFill>
          <a:srgbClr val="A5E3F3"/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</a:rPr>
            <a:t>2026 г. (прогноз)         </a:t>
          </a:r>
          <a:r>
            <a:rPr lang="ru-RU" sz="1600" b="1" dirty="0" smtClean="0">
              <a:solidFill>
                <a:schemeClr val="bg1"/>
              </a:solidFill>
            </a:rPr>
            <a:t>6 233 382,3</a:t>
          </a:r>
          <a:endParaRPr lang="ru-RU" sz="1600" b="1" dirty="0">
            <a:solidFill>
              <a:schemeClr val="bg1"/>
            </a:solidFill>
          </a:endParaRPr>
        </a:p>
      </dgm:t>
    </dgm:pt>
    <dgm:pt modelId="{8F293A6E-ECAA-40DA-96EE-B59475485B28}" type="parTrans" cxnId="{8A4AC168-8061-4D1D-A9D0-127DB91A27B2}">
      <dgm:prSet/>
      <dgm:spPr/>
      <dgm:t>
        <a:bodyPr/>
        <a:lstStyle/>
        <a:p>
          <a:endParaRPr lang="ru-RU"/>
        </a:p>
      </dgm:t>
    </dgm:pt>
    <dgm:pt modelId="{9011060B-C186-4BEF-A0F8-26D27BF3F01A}" type="sibTrans" cxnId="{8A4AC168-8061-4D1D-A9D0-127DB91A27B2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A5E3F3"/>
          </a:solidFill>
        </a:ln>
      </dgm:spPr>
      <dgm:t>
        <a:bodyPr/>
        <a:lstStyle/>
        <a:p>
          <a:r>
            <a:rPr lang="ru-RU" sz="1400" dirty="0" smtClean="0"/>
            <a:t>6,6%</a:t>
          </a:r>
          <a:endParaRPr lang="ru-RU" sz="1400" dirty="0"/>
        </a:p>
      </dgm:t>
    </dgm:pt>
    <dgm:pt modelId="{1EE1FB1A-AB59-4266-96DA-8D83C9D40EF4}">
      <dgm:prSet phldrT="[Текст]" custT="1"/>
      <dgm:spPr>
        <a:solidFill>
          <a:srgbClr val="A5E3F3"/>
        </a:solidFill>
      </dgm:spPr>
      <dgm:t>
        <a:bodyPr/>
        <a:lstStyle/>
        <a:p>
          <a:pPr algn="ctr">
            <a:lnSpc>
              <a:spcPct val="100000"/>
            </a:lnSpc>
          </a:pPr>
          <a:r>
            <a:rPr lang="ru-RU" sz="1400" b="1" dirty="0" smtClean="0">
              <a:solidFill>
                <a:schemeClr val="bg1"/>
              </a:solidFill>
            </a:rPr>
            <a:t>2025 г.     (план)              </a:t>
          </a:r>
          <a:r>
            <a:rPr lang="ru-RU" sz="1600" b="1" dirty="0" smtClean="0">
              <a:solidFill>
                <a:schemeClr val="bg1"/>
              </a:solidFill>
            </a:rPr>
            <a:t>7 542 560,9</a:t>
          </a:r>
          <a:endParaRPr lang="ru-RU" sz="1600" b="1" dirty="0">
            <a:solidFill>
              <a:schemeClr val="bg1"/>
            </a:solidFill>
          </a:endParaRPr>
        </a:p>
      </dgm:t>
    </dgm:pt>
    <dgm:pt modelId="{E1D4C00F-E4E3-4ADC-A4DE-0C5098F6096A}" type="sibTrans" cxnId="{4105F837-7177-4051-B432-25735F90E4DD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A5E3F3"/>
          </a:solidFill>
        </a:ln>
      </dgm:spPr>
      <dgm:t>
        <a:bodyPr/>
        <a:lstStyle/>
        <a:p>
          <a:r>
            <a:rPr lang="ru-RU" sz="1400" dirty="0" smtClean="0"/>
            <a:t>17,4%</a:t>
          </a:r>
          <a:endParaRPr lang="ru-RU" sz="1400" dirty="0"/>
        </a:p>
      </dgm:t>
    </dgm:pt>
    <dgm:pt modelId="{03ACC3A5-6111-425F-AD21-0C1C330D4C7B}" type="parTrans" cxnId="{4105F837-7177-4051-B432-25735F90E4DD}">
      <dgm:prSet/>
      <dgm:spPr/>
      <dgm:t>
        <a:bodyPr/>
        <a:lstStyle/>
        <a:p>
          <a:endParaRPr lang="ru-RU"/>
        </a:p>
      </dgm:t>
    </dgm:pt>
    <dgm:pt modelId="{D9567119-1A6C-4359-9FDA-E185C549A364}" type="pres">
      <dgm:prSet presAssocID="{B8D023FC-6B97-42C0-976F-7EC210BFF2A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382E2B-4847-4F2E-B112-78FF02C4871E}" type="pres">
      <dgm:prSet presAssocID="{3A876AD4-1EEC-479F-88AE-5F325911ABA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E7B7E-96F1-4346-9A91-DE3A22016898}" type="pres">
      <dgm:prSet presAssocID="{397699B5-0059-435D-9652-6523FC5591FA}" presName="sibTrans" presStyleLbl="sibTrans2D1" presStyleIdx="0" presStyleCnt="4" custAng="2368420" custScaleX="237616" custScaleY="99885"/>
      <dgm:spPr/>
      <dgm:t>
        <a:bodyPr/>
        <a:lstStyle/>
        <a:p>
          <a:endParaRPr lang="ru-RU"/>
        </a:p>
      </dgm:t>
    </dgm:pt>
    <dgm:pt modelId="{7D5F667D-CCBA-45A8-9C24-316C3973ABDE}" type="pres">
      <dgm:prSet presAssocID="{397699B5-0059-435D-9652-6523FC5591FA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93B5D3B9-2C96-41A6-A1D3-D551388586B1}" type="pres">
      <dgm:prSet presAssocID="{1EE1FB1A-AB59-4266-96DA-8D83C9D40EF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25B3ED-5DB9-49E3-8158-E66A8B33C300}" type="pres">
      <dgm:prSet presAssocID="{E1D4C00F-E4E3-4ADC-A4DE-0C5098F6096A}" presName="sibTrans" presStyleLbl="sibTrans2D1" presStyleIdx="1" presStyleCnt="4" custAng="3046439" custScaleX="216459" custScaleY="99885"/>
      <dgm:spPr/>
      <dgm:t>
        <a:bodyPr/>
        <a:lstStyle/>
        <a:p>
          <a:endParaRPr lang="ru-RU"/>
        </a:p>
      </dgm:t>
    </dgm:pt>
    <dgm:pt modelId="{698E7244-FF8A-484F-8610-84159FEAA416}" type="pres">
      <dgm:prSet presAssocID="{E1D4C00F-E4E3-4ADC-A4DE-0C5098F6096A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633DF63F-4004-488D-A591-F855096CA1EF}" type="pres">
      <dgm:prSet presAssocID="{5DCCC407-634B-48A9-8362-189799DB61F3}" presName="node" presStyleLbl="node1" presStyleIdx="2" presStyleCnt="5" custLinFactNeighborX="0" custLinFactNeighborY="11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9B692B-5DCC-40ED-A603-F610477A2D99}" type="pres">
      <dgm:prSet presAssocID="{9011060B-C186-4BEF-A0F8-26D27BF3F01A}" presName="sibTrans" presStyleLbl="sibTrans2D1" presStyleIdx="2" presStyleCnt="4" custAng="18581288" custScaleX="190307"/>
      <dgm:spPr/>
      <dgm:t>
        <a:bodyPr/>
        <a:lstStyle/>
        <a:p>
          <a:endParaRPr lang="ru-RU"/>
        </a:p>
      </dgm:t>
    </dgm:pt>
    <dgm:pt modelId="{F9A88638-3364-4865-A07D-985F1AE5F1D6}" type="pres">
      <dgm:prSet presAssocID="{9011060B-C186-4BEF-A0F8-26D27BF3F01A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FBD098CF-19FB-4D0F-8FFD-23F3036BE058}" type="pres">
      <dgm:prSet presAssocID="{CCFDC638-686C-4B7B-A6EB-81472D55A11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F60682-0486-47EA-8721-C0E8C8950E1D}" type="pres">
      <dgm:prSet presAssocID="{7D7B8977-BC23-422E-AB24-DA1B7E56EE49}" presName="sibTrans" presStyleLbl="sibTrans2D1" presStyleIdx="3" presStyleCnt="4" custAng="18883756" custScaleX="190975"/>
      <dgm:spPr/>
      <dgm:t>
        <a:bodyPr/>
        <a:lstStyle/>
        <a:p>
          <a:endParaRPr lang="ru-RU"/>
        </a:p>
      </dgm:t>
    </dgm:pt>
    <dgm:pt modelId="{58BB541E-540D-4E16-BF48-2BD8D0848A5F}" type="pres">
      <dgm:prSet presAssocID="{7D7B8977-BC23-422E-AB24-DA1B7E56EE49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6FE46747-FD32-49F5-A30A-4A1411F05445}" type="pres">
      <dgm:prSet presAssocID="{652F5BF3-0E79-4755-9FBB-A4FFFBB9AD8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337228-D898-4E1A-9C37-A3DB303E8952}" type="presOf" srcId="{1EE1FB1A-AB59-4266-96DA-8D83C9D40EF4}" destId="{93B5D3B9-2C96-41A6-A1D3-D551388586B1}" srcOrd="0" destOrd="0" presId="urn:microsoft.com/office/officeart/2005/8/layout/process1"/>
    <dgm:cxn modelId="{C0403A02-753C-407F-A876-49F6B9137B28}" type="presOf" srcId="{397699B5-0059-435D-9652-6523FC5591FA}" destId="{4C8E7B7E-96F1-4346-9A91-DE3A22016898}" srcOrd="0" destOrd="0" presId="urn:microsoft.com/office/officeart/2005/8/layout/process1"/>
    <dgm:cxn modelId="{8A4AC168-8061-4D1D-A9D0-127DB91A27B2}" srcId="{B8D023FC-6B97-42C0-976F-7EC210BFF2A1}" destId="{5DCCC407-634B-48A9-8362-189799DB61F3}" srcOrd="2" destOrd="0" parTransId="{8F293A6E-ECAA-40DA-96EE-B59475485B28}" sibTransId="{9011060B-C186-4BEF-A0F8-26D27BF3F01A}"/>
    <dgm:cxn modelId="{3D546B69-6C7C-4259-9676-817BF42683AC}" type="presOf" srcId="{652F5BF3-0E79-4755-9FBB-A4FFFBB9AD86}" destId="{6FE46747-FD32-49F5-A30A-4A1411F05445}" srcOrd="0" destOrd="0" presId="urn:microsoft.com/office/officeart/2005/8/layout/process1"/>
    <dgm:cxn modelId="{A97139FB-2521-45CC-9B0A-75542470A2E4}" type="presOf" srcId="{7D7B8977-BC23-422E-AB24-DA1B7E56EE49}" destId="{58BB541E-540D-4E16-BF48-2BD8D0848A5F}" srcOrd="1" destOrd="0" presId="urn:microsoft.com/office/officeart/2005/8/layout/process1"/>
    <dgm:cxn modelId="{68C53734-5492-4ACF-8E90-841B35751579}" type="presOf" srcId="{E1D4C00F-E4E3-4ADC-A4DE-0C5098F6096A}" destId="{4325B3ED-5DB9-49E3-8158-E66A8B33C300}" srcOrd="0" destOrd="0" presId="urn:microsoft.com/office/officeart/2005/8/layout/process1"/>
    <dgm:cxn modelId="{C4F64F23-1E81-4C61-A0EB-4048D034CF95}" srcId="{B8D023FC-6B97-42C0-976F-7EC210BFF2A1}" destId="{3A876AD4-1EEC-479F-88AE-5F325911ABA8}" srcOrd="0" destOrd="0" parTransId="{D40C18F5-DD34-4F6C-99FE-34110BFF7B53}" sibTransId="{397699B5-0059-435D-9652-6523FC5591FA}"/>
    <dgm:cxn modelId="{96926448-F993-479E-BB6F-8E8C3518B10A}" type="presOf" srcId="{5DCCC407-634B-48A9-8362-189799DB61F3}" destId="{633DF63F-4004-488D-A591-F855096CA1EF}" srcOrd="0" destOrd="0" presId="urn:microsoft.com/office/officeart/2005/8/layout/process1"/>
    <dgm:cxn modelId="{432AD850-1639-41EA-9C40-40341C301472}" type="presOf" srcId="{B8D023FC-6B97-42C0-976F-7EC210BFF2A1}" destId="{D9567119-1A6C-4359-9FDA-E185C549A364}" srcOrd="0" destOrd="0" presId="urn:microsoft.com/office/officeart/2005/8/layout/process1"/>
    <dgm:cxn modelId="{4105F837-7177-4051-B432-25735F90E4DD}" srcId="{B8D023FC-6B97-42C0-976F-7EC210BFF2A1}" destId="{1EE1FB1A-AB59-4266-96DA-8D83C9D40EF4}" srcOrd="1" destOrd="0" parTransId="{03ACC3A5-6111-425F-AD21-0C1C330D4C7B}" sibTransId="{E1D4C00F-E4E3-4ADC-A4DE-0C5098F6096A}"/>
    <dgm:cxn modelId="{394D681F-BE2D-4A43-A8CA-B6743615C0E0}" srcId="{B8D023FC-6B97-42C0-976F-7EC210BFF2A1}" destId="{CCFDC638-686C-4B7B-A6EB-81472D55A116}" srcOrd="3" destOrd="0" parTransId="{ACD18B4D-9ECE-407E-AEEC-6B8341D008C9}" sibTransId="{7D7B8977-BC23-422E-AB24-DA1B7E56EE49}"/>
    <dgm:cxn modelId="{65C0F4CC-BAFA-47A1-8B82-F576ADBF8734}" type="presOf" srcId="{9011060B-C186-4BEF-A0F8-26D27BF3F01A}" destId="{0A9B692B-5DCC-40ED-A603-F610477A2D99}" srcOrd="0" destOrd="0" presId="urn:microsoft.com/office/officeart/2005/8/layout/process1"/>
    <dgm:cxn modelId="{457CBE4D-A8A2-4D10-BB1C-E91A5E81462E}" type="presOf" srcId="{E1D4C00F-E4E3-4ADC-A4DE-0C5098F6096A}" destId="{698E7244-FF8A-484F-8610-84159FEAA416}" srcOrd="1" destOrd="0" presId="urn:microsoft.com/office/officeart/2005/8/layout/process1"/>
    <dgm:cxn modelId="{6A8CC0B5-7FAB-4646-97CE-52A74A11A515}" type="presOf" srcId="{9011060B-C186-4BEF-A0F8-26D27BF3F01A}" destId="{F9A88638-3364-4865-A07D-985F1AE5F1D6}" srcOrd="1" destOrd="0" presId="urn:microsoft.com/office/officeart/2005/8/layout/process1"/>
    <dgm:cxn modelId="{B809992F-B5FA-45D9-8B47-96B2302BD821}" type="presOf" srcId="{3A876AD4-1EEC-479F-88AE-5F325911ABA8}" destId="{98382E2B-4847-4F2E-B112-78FF02C4871E}" srcOrd="0" destOrd="0" presId="urn:microsoft.com/office/officeart/2005/8/layout/process1"/>
    <dgm:cxn modelId="{74B10F4A-C564-4968-8D29-49AD94428017}" type="presOf" srcId="{CCFDC638-686C-4B7B-A6EB-81472D55A116}" destId="{FBD098CF-19FB-4D0F-8FFD-23F3036BE058}" srcOrd="0" destOrd="0" presId="urn:microsoft.com/office/officeart/2005/8/layout/process1"/>
    <dgm:cxn modelId="{D69F2133-13E2-4653-8962-16EC3F76D7B1}" type="presOf" srcId="{397699B5-0059-435D-9652-6523FC5591FA}" destId="{7D5F667D-CCBA-45A8-9C24-316C3973ABDE}" srcOrd="1" destOrd="0" presId="urn:microsoft.com/office/officeart/2005/8/layout/process1"/>
    <dgm:cxn modelId="{80E9D30C-D8C2-4EEC-AE27-179A2BDD4E47}" type="presOf" srcId="{7D7B8977-BC23-422E-AB24-DA1B7E56EE49}" destId="{19F60682-0486-47EA-8721-C0E8C8950E1D}" srcOrd="0" destOrd="0" presId="urn:microsoft.com/office/officeart/2005/8/layout/process1"/>
    <dgm:cxn modelId="{3232F951-DDD2-40A7-9177-A14C6E99E630}" srcId="{B8D023FC-6B97-42C0-976F-7EC210BFF2A1}" destId="{652F5BF3-0E79-4755-9FBB-A4FFFBB9AD86}" srcOrd="4" destOrd="0" parTransId="{E9ED1A0C-1B9E-4E93-A896-920882593964}" sibTransId="{DDAD27AB-FE1E-4381-9BE9-410AA5E1EA2F}"/>
    <dgm:cxn modelId="{8E45B697-B405-4753-948F-0C13E2417396}" type="presParOf" srcId="{D9567119-1A6C-4359-9FDA-E185C549A364}" destId="{98382E2B-4847-4F2E-B112-78FF02C4871E}" srcOrd="0" destOrd="0" presId="urn:microsoft.com/office/officeart/2005/8/layout/process1"/>
    <dgm:cxn modelId="{7E5B2312-A688-4FC5-A3B9-99C9CE57B6AC}" type="presParOf" srcId="{D9567119-1A6C-4359-9FDA-E185C549A364}" destId="{4C8E7B7E-96F1-4346-9A91-DE3A22016898}" srcOrd="1" destOrd="0" presId="urn:microsoft.com/office/officeart/2005/8/layout/process1"/>
    <dgm:cxn modelId="{A3371B41-F5FB-4D45-9042-F700203E6F01}" type="presParOf" srcId="{4C8E7B7E-96F1-4346-9A91-DE3A22016898}" destId="{7D5F667D-CCBA-45A8-9C24-316C3973ABDE}" srcOrd="0" destOrd="0" presId="urn:microsoft.com/office/officeart/2005/8/layout/process1"/>
    <dgm:cxn modelId="{B736E857-EAA1-4D40-9676-5582D8111D1C}" type="presParOf" srcId="{D9567119-1A6C-4359-9FDA-E185C549A364}" destId="{93B5D3B9-2C96-41A6-A1D3-D551388586B1}" srcOrd="2" destOrd="0" presId="urn:microsoft.com/office/officeart/2005/8/layout/process1"/>
    <dgm:cxn modelId="{764D9BF1-C6C9-4D0E-A1CB-BBDC0BE04B32}" type="presParOf" srcId="{D9567119-1A6C-4359-9FDA-E185C549A364}" destId="{4325B3ED-5DB9-49E3-8158-E66A8B33C300}" srcOrd="3" destOrd="0" presId="urn:microsoft.com/office/officeart/2005/8/layout/process1"/>
    <dgm:cxn modelId="{B8AB0CCB-98C2-4B58-894D-CA978B0B31F8}" type="presParOf" srcId="{4325B3ED-5DB9-49E3-8158-E66A8B33C300}" destId="{698E7244-FF8A-484F-8610-84159FEAA416}" srcOrd="0" destOrd="0" presId="urn:microsoft.com/office/officeart/2005/8/layout/process1"/>
    <dgm:cxn modelId="{81EABC72-C463-44A1-80EA-2859B9791C31}" type="presParOf" srcId="{D9567119-1A6C-4359-9FDA-E185C549A364}" destId="{633DF63F-4004-488D-A591-F855096CA1EF}" srcOrd="4" destOrd="0" presId="urn:microsoft.com/office/officeart/2005/8/layout/process1"/>
    <dgm:cxn modelId="{0858513F-965B-4A76-AC7D-7806D4CBF2CA}" type="presParOf" srcId="{D9567119-1A6C-4359-9FDA-E185C549A364}" destId="{0A9B692B-5DCC-40ED-A603-F610477A2D99}" srcOrd="5" destOrd="0" presId="urn:microsoft.com/office/officeart/2005/8/layout/process1"/>
    <dgm:cxn modelId="{CAA62482-95CA-40E2-B4E9-9FF0946CEF81}" type="presParOf" srcId="{0A9B692B-5DCC-40ED-A603-F610477A2D99}" destId="{F9A88638-3364-4865-A07D-985F1AE5F1D6}" srcOrd="0" destOrd="0" presId="urn:microsoft.com/office/officeart/2005/8/layout/process1"/>
    <dgm:cxn modelId="{6B56060A-E214-4E0C-8A6F-1AEEDF619619}" type="presParOf" srcId="{D9567119-1A6C-4359-9FDA-E185C549A364}" destId="{FBD098CF-19FB-4D0F-8FFD-23F3036BE058}" srcOrd="6" destOrd="0" presId="urn:microsoft.com/office/officeart/2005/8/layout/process1"/>
    <dgm:cxn modelId="{A9F12EBE-7661-4BA7-928F-09E1A8989177}" type="presParOf" srcId="{D9567119-1A6C-4359-9FDA-E185C549A364}" destId="{19F60682-0486-47EA-8721-C0E8C8950E1D}" srcOrd="7" destOrd="0" presId="urn:microsoft.com/office/officeart/2005/8/layout/process1"/>
    <dgm:cxn modelId="{31335993-70F5-40DF-9E6B-A5BFD5366888}" type="presParOf" srcId="{19F60682-0486-47EA-8721-C0E8C8950E1D}" destId="{58BB541E-540D-4E16-BF48-2BD8D0848A5F}" srcOrd="0" destOrd="0" presId="urn:microsoft.com/office/officeart/2005/8/layout/process1"/>
    <dgm:cxn modelId="{0FAD6E48-DCEF-43A1-9A93-E48DB94653CF}" type="presParOf" srcId="{D9567119-1A6C-4359-9FDA-E185C549A364}" destId="{6FE46747-FD32-49F5-A30A-4A1411F05445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D023FC-6B97-42C0-976F-7EC210BFF2A1}" type="doc">
      <dgm:prSet loTypeId="urn:microsoft.com/office/officeart/2005/8/layout/process1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A876AD4-1EEC-479F-88AE-5F325911ABA8}">
      <dgm:prSet phldrT="[Текст]" custT="1"/>
      <dgm:spPr>
        <a:solidFill>
          <a:srgbClr val="30B2D0"/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400" b="1" dirty="0" smtClean="0">
              <a:solidFill>
                <a:schemeClr val="bg1"/>
              </a:solidFill>
            </a:rPr>
            <a:t>2024 г.     (факт)                                </a:t>
          </a:r>
          <a:r>
            <a:rPr lang="ru-RU" sz="1600" b="1" dirty="0" smtClean="0">
              <a:solidFill>
                <a:schemeClr val="bg1"/>
              </a:solidFill>
            </a:rPr>
            <a:t>2 779 971,5</a:t>
          </a:r>
          <a:endParaRPr lang="ru-RU" sz="1600" b="1" dirty="0">
            <a:solidFill>
              <a:schemeClr val="bg1"/>
            </a:solidFill>
          </a:endParaRPr>
        </a:p>
      </dgm:t>
    </dgm:pt>
    <dgm:pt modelId="{D40C18F5-DD34-4F6C-99FE-34110BFF7B53}" type="parTrans" cxnId="{C4F64F23-1E81-4C61-A0EB-4048D034CF95}">
      <dgm:prSet/>
      <dgm:spPr/>
      <dgm:t>
        <a:bodyPr/>
        <a:lstStyle/>
        <a:p>
          <a:endParaRPr lang="ru-RU"/>
        </a:p>
      </dgm:t>
    </dgm:pt>
    <dgm:pt modelId="{397699B5-0059-435D-9652-6523FC5591FA}" type="sibTrans" cxnId="{C4F64F23-1E81-4C61-A0EB-4048D034CF95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/>
            <a:t>2,3%</a:t>
          </a:r>
        </a:p>
      </dgm:t>
    </dgm:pt>
    <dgm:pt modelId="{CCFDC638-686C-4B7B-A6EB-81472D55A116}">
      <dgm:prSet phldrT="[Текст]" custT="1"/>
      <dgm:spPr>
        <a:solidFill>
          <a:srgbClr val="30B2D0"/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400" b="1" dirty="0" smtClean="0">
              <a:solidFill>
                <a:schemeClr val="bg1"/>
              </a:solidFill>
            </a:rPr>
            <a:t>2027 г. (прогноз)         </a:t>
          </a:r>
          <a:r>
            <a:rPr lang="ru-RU" sz="1600" b="1" dirty="0" smtClean="0">
              <a:solidFill>
                <a:schemeClr val="bg1"/>
              </a:solidFill>
            </a:rPr>
            <a:t>3 401 344,0</a:t>
          </a:r>
          <a:endParaRPr lang="ru-RU" sz="1600" b="1" dirty="0">
            <a:solidFill>
              <a:schemeClr val="bg1"/>
            </a:solidFill>
          </a:endParaRPr>
        </a:p>
      </dgm:t>
    </dgm:pt>
    <dgm:pt modelId="{ACD18B4D-9ECE-407E-AEEC-6B8341D008C9}" type="parTrans" cxnId="{394D681F-BE2D-4A43-A8CA-B6743615C0E0}">
      <dgm:prSet/>
      <dgm:spPr/>
      <dgm:t>
        <a:bodyPr/>
        <a:lstStyle/>
        <a:p>
          <a:endParaRPr lang="ru-RU"/>
        </a:p>
      </dgm:t>
    </dgm:pt>
    <dgm:pt modelId="{7D7B8977-BC23-422E-AB24-DA1B7E56EE49}" type="sibTrans" cxnId="{394D681F-BE2D-4A43-A8CA-B6743615C0E0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smtClean="0"/>
            <a:t>8,1%</a:t>
          </a:r>
          <a:endParaRPr lang="ru-RU" sz="1400" dirty="0"/>
        </a:p>
      </dgm:t>
    </dgm:pt>
    <dgm:pt modelId="{652F5BF3-0E79-4755-9FBB-A4FFFBB9AD86}">
      <dgm:prSet phldrT="[Текст]" custT="1"/>
      <dgm:spPr>
        <a:solidFill>
          <a:srgbClr val="30B2D0"/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400" b="1" dirty="0" smtClean="0">
              <a:solidFill>
                <a:schemeClr val="bg1"/>
              </a:solidFill>
            </a:rPr>
            <a:t>2028 г. (прогноз)         </a:t>
          </a:r>
          <a:r>
            <a:rPr lang="ru-RU" sz="1600" b="1" dirty="0" smtClean="0">
              <a:solidFill>
                <a:schemeClr val="bg1"/>
              </a:solidFill>
            </a:rPr>
            <a:t>3 678 313,0</a:t>
          </a:r>
          <a:endParaRPr lang="ru-RU" sz="1800" b="1" dirty="0">
            <a:solidFill>
              <a:schemeClr val="bg1"/>
            </a:solidFill>
          </a:endParaRPr>
        </a:p>
      </dgm:t>
    </dgm:pt>
    <dgm:pt modelId="{E9ED1A0C-1B9E-4E93-A896-920882593964}" type="parTrans" cxnId="{3232F951-DDD2-40A7-9177-A14C6E99E630}">
      <dgm:prSet/>
      <dgm:spPr/>
      <dgm:t>
        <a:bodyPr/>
        <a:lstStyle/>
        <a:p>
          <a:endParaRPr lang="ru-RU"/>
        </a:p>
      </dgm:t>
    </dgm:pt>
    <dgm:pt modelId="{DDAD27AB-FE1E-4381-9BE9-410AA5E1EA2F}" type="sibTrans" cxnId="{3232F951-DDD2-40A7-9177-A14C6E99E630}">
      <dgm:prSet/>
      <dgm:spPr/>
      <dgm:t>
        <a:bodyPr/>
        <a:lstStyle/>
        <a:p>
          <a:endParaRPr lang="ru-RU"/>
        </a:p>
      </dgm:t>
    </dgm:pt>
    <dgm:pt modelId="{5DCCC407-634B-48A9-8362-189799DB61F3}">
      <dgm:prSet phldrT="[Текст]" custT="1"/>
      <dgm:spPr>
        <a:solidFill>
          <a:srgbClr val="30B2D0"/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400" b="1" dirty="0" smtClean="0">
              <a:solidFill>
                <a:schemeClr val="bg1"/>
              </a:solidFill>
            </a:rPr>
            <a:t>2026 г. (прогноз)         </a:t>
          </a:r>
          <a:r>
            <a:rPr lang="ru-RU" sz="1600" b="1" dirty="0" smtClean="0">
              <a:solidFill>
                <a:schemeClr val="bg1"/>
              </a:solidFill>
            </a:rPr>
            <a:t>3 100 751,0</a:t>
          </a:r>
          <a:endParaRPr lang="ru-RU" sz="1600" b="1" dirty="0">
            <a:solidFill>
              <a:schemeClr val="bg1"/>
            </a:solidFill>
          </a:endParaRPr>
        </a:p>
      </dgm:t>
    </dgm:pt>
    <dgm:pt modelId="{8F293A6E-ECAA-40DA-96EE-B59475485B28}" type="parTrans" cxnId="{8A4AC168-8061-4D1D-A9D0-127DB91A27B2}">
      <dgm:prSet/>
      <dgm:spPr/>
      <dgm:t>
        <a:bodyPr/>
        <a:lstStyle/>
        <a:p>
          <a:endParaRPr lang="ru-RU"/>
        </a:p>
      </dgm:t>
    </dgm:pt>
    <dgm:pt modelId="{9011060B-C186-4BEF-A0F8-26D27BF3F01A}" type="sibTrans" cxnId="{8A4AC168-8061-4D1D-A9D0-127DB91A27B2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smtClean="0"/>
            <a:t>9,7%</a:t>
          </a:r>
          <a:endParaRPr lang="ru-RU" sz="1400" dirty="0"/>
        </a:p>
      </dgm:t>
    </dgm:pt>
    <dgm:pt modelId="{1EE1FB1A-AB59-4266-96DA-8D83C9D40EF4}">
      <dgm:prSet phldrT="[Текст]" custT="1"/>
      <dgm:spPr>
        <a:solidFill>
          <a:srgbClr val="30B2D0"/>
        </a:solidFill>
      </dgm:spPr>
      <dgm:t>
        <a:bodyPr/>
        <a:lstStyle/>
        <a:p>
          <a:pPr algn="ctr">
            <a:lnSpc>
              <a:spcPct val="100000"/>
            </a:lnSpc>
          </a:pPr>
          <a:r>
            <a:rPr lang="ru-RU" sz="1400" b="1" dirty="0" smtClean="0">
              <a:solidFill>
                <a:schemeClr val="bg1"/>
              </a:solidFill>
            </a:rPr>
            <a:t>2025 г.     (план)              </a:t>
          </a:r>
          <a:r>
            <a:rPr lang="ru-RU" sz="1600" b="1" dirty="0" smtClean="0">
              <a:solidFill>
                <a:schemeClr val="bg1"/>
              </a:solidFill>
            </a:rPr>
            <a:t>2 843 615,0</a:t>
          </a:r>
          <a:endParaRPr lang="ru-RU" sz="1600" b="1" dirty="0">
            <a:solidFill>
              <a:schemeClr val="bg1"/>
            </a:solidFill>
          </a:endParaRPr>
        </a:p>
      </dgm:t>
    </dgm:pt>
    <dgm:pt modelId="{E1D4C00F-E4E3-4ADC-A4DE-0C5098F6096A}" type="sibTrans" cxnId="{4105F837-7177-4051-B432-25735F90E4DD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smtClean="0"/>
            <a:t>9,0%</a:t>
          </a:r>
          <a:endParaRPr lang="ru-RU" sz="1400" dirty="0"/>
        </a:p>
      </dgm:t>
    </dgm:pt>
    <dgm:pt modelId="{03ACC3A5-6111-425F-AD21-0C1C330D4C7B}" type="parTrans" cxnId="{4105F837-7177-4051-B432-25735F90E4DD}">
      <dgm:prSet/>
      <dgm:spPr/>
      <dgm:t>
        <a:bodyPr/>
        <a:lstStyle/>
        <a:p>
          <a:endParaRPr lang="ru-RU"/>
        </a:p>
      </dgm:t>
    </dgm:pt>
    <dgm:pt modelId="{D9567119-1A6C-4359-9FDA-E185C549A364}" type="pres">
      <dgm:prSet presAssocID="{B8D023FC-6B97-42C0-976F-7EC210BFF2A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382E2B-4847-4F2E-B112-78FF02C4871E}" type="pres">
      <dgm:prSet presAssocID="{3A876AD4-1EEC-479F-88AE-5F325911ABA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E7B7E-96F1-4346-9A91-DE3A22016898}" type="pres">
      <dgm:prSet presAssocID="{397699B5-0059-435D-9652-6523FC5591FA}" presName="sibTrans" presStyleLbl="sibTrans2D1" presStyleIdx="0" presStyleCnt="4" custAng="18820650" custScaleX="190975"/>
      <dgm:spPr/>
      <dgm:t>
        <a:bodyPr/>
        <a:lstStyle/>
        <a:p>
          <a:endParaRPr lang="ru-RU"/>
        </a:p>
      </dgm:t>
    </dgm:pt>
    <dgm:pt modelId="{7D5F667D-CCBA-45A8-9C24-316C3973ABDE}" type="pres">
      <dgm:prSet presAssocID="{397699B5-0059-435D-9652-6523FC5591FA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93B5D3B9-2C96-41A6-A1D3-D551388586B1}" type="pres">
      <dgm:prSet presAssocID="{1EE1FB1A-AB59-4266-96DA-8D83C9D40EF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25B3ED-5DB9-49E3-8158-E66A8B33C300}" type="pres">
      <dgm:prSet presAssocID="{E1D4C00F-E4E3-4ADC-A4DE-0C5098F6096A}" presName="sibTrans" presStyleLbl="sibTrans2D1" presStyleIdx="1" presStyleCnt="4" custAng="18627266" custScaleX="190975" custScaleY="99885"/>
      <dgm:spPr/>
      <dgm:t>
        <a:bodyPr/>
        <a:lstStyle/>
        <a:p>
          <a:endParaRPr lang="ru-RU"/>
        </a:p>
      </dgm:t>
    </dgm:pt>
    <dgm:pt modelId="{698E7244-FF8A-484F-8610-84159FEAA416}" type="pres">
      <dgm:prSet presAssocID="{E1D4C00F-E4E3-4ADC-A4DE-0C5098F6096A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633DF63F-4004-488D-A591-F855096CA1EF}" type="pres">
      <dgm:prSet presAssocID="{5DCCC407-634B-48A9-8362-189799DB61F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9B692B-5DCC-40ED-A603-F610477A2D99}" type="pres">
      <dgm:prSet presAssocID="{9011060B-C186-4BEF-A0F8-26D27BF3F01A}" presName="sibTrans" presStyleLbl="sibTrans2D1" presStyleIdx="2" presStyleCnt="4" custAng="18581288" custScaleX="190975"/>
      <dgm:spPr/>
      <dgm:t>
        <a:bodyPr/>
        <a:lstStyle/>
        <a:p>
          <a:endParaRPr lang="ru-RU"/>
        </a:p>
      </dgm:t>
    </dgm:pt>
    <dgm:pt modelId="{F9A88638-3364-4865-A07D-985F1AE5F1D6}" type="pres">
      <dgm:prSet presAssocID="{9011060B-C186-4BEF-A0F8-26D27BF3F01A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FBD098CF-19FB-4D0F-8FFD-23F3036BE058}" type="pres">
      <dgm:prSet presAssocID="{CCFDC638-686C-4B7B-A6EB-81472D55A116}" presName="node" presStyleLbl="node1" presStyleIdx="3" presStyleCnt="5" custLinFactNeighborX="7838" custLinFactNeighborY="19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F60682-0486-47EA-8721-C0E8C8950E1D}" type="pres">
      <dgm:prSet presAssocID="{7D7B8977-BC23-422E-AB24-DA1B7E56EE49}" presName="sibTrans" presStyleLbl="sibTrans2D1" presStyleIdx="3" presStyleCnt="4" custAng="18883756" custScaleX="190975"/>
      <dgm:spPr/>
      <dgm:t>
        <a:bodyPr/>
        <a:lstStyle/>
        <a:p>
          <a:endParaRPr lang="ru-RU"/>
        </a:p>
      </dgm:t>
    </dgm:pt>
    <dgm:pt modelId="{58BB541E-540D-4E16-BF48-2BD8D0848A5F}" type="pres">
      <dgm:prSet presAssocID="{7D7B8977-BC23-422E-AB24-DA1B7E56EE49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6FE46747-FD32-49F5-A30A-4A1411F05445}" type="pres">
      <dgm:prSet presAssocID="{652F5BF3-0E79-4755-9FBB-A4FFFBB9AD8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B4D757-4274-4EB7-B705-A1238310E0A4}" type="presOf" srcId="{397699B5-0059-435D-9652-6523FC5591FA}" destId="{4C8E7B7E-96F1-4346-9A91-DE3A22016898}" srcOrd="0" destOrd="0" presId="urn:microsoft.com/office/officeart/2005/8/layout/process1"/>
    <dgm:cxn modelId="{AABB9F72-1853-44B2-AAD9-BCA481F0F9FB}" type="presOf" srcId="{1EE1FB1A-AB59-4266-96DA-8D83C9D40EF4}" destId="{93B5D3B9-2C96-41A6-A1D3-D551388586B1}" srcOrd="0" destOrd="0" presId="urn:microsoft.com/office/officeart/2005/8/layout/process1"/>
    <dgm:cxn modelId="{4105F837-7177-4051-B432-25735F90E4DD}" srcId="{B8D023FC-6B97-42C0-976F-7EC210BFF2A1}" destId="{1EE1FB1A-AB59-4266-96DA-8D83C9D40EF4}" srcOrd="1" destOrd="0" parTransId="{03ACC3A5-6111-425F-AD21-0C1C330D4C7B}" sibTransId="{E1D4C00F-E4E3-4ADC-A4DE-0C5098F6096A}"/>
    <dgm:cxn modelId="{FA66F31D-4DEF-4E9A-94CF-F62C3BF8F4F0}" type="presOf" srcId="{E1D4C00F-E4E3-4ADC-A4DE-0C5098F6096A}" destId="{698E7244-FF8A-484F-8610-84159FEAA416}" srcOrd="1" destOrd="0" presId="urn:microsoft.com/office/officeart/2005/8/layout/process1"/>
    <dgm:cxn modelId="{6D75F93D-1CCC-4398-B414-682AFC035DE8}" type="presOf" srcId="{7D7B8977-BC23-422E-AB24-DA1B7E56EE49}" destId="{58BB541E-540D-4E16-BF48-2BD8D0848A5F}" srcOrd="1" destOrd="0" presId="urn:microsoft.com/office/officeart/2005/8/layout/process1"/>
    <dgm:cxn modelId="{394D681F-BE2D-4A43-A8CA-B6743615C0E0}" srcId="{B8D023FC-6B97-42C0-976F-7EC210BFF2A1}" destId="{CCFDC638-686C-4B7B-A6EB-81472D55A116}" srcOrd="3" destOrd="0" parTransId="{ACD18B4D-9ECE-407E-AEEC-6B8341D008C9}" sibTransId="{7D7B8977-BC23-422E-AB24-DA1B7E56EE49}"/>
    <dgm:cxn modelId="{3F30FD3F-C10E-4D19-A544-B673DE7DC2A9}" type="presOf" srcId="{9011060B-C186-4BEF-A0F8-26D27BF3F01A}" destId="{F9A88638-3364-4865-A07D-985F1AE5F1D6}" srcOrd="1" destOrd="0" presId="urn:microsoft.com/office/officeart/2005/8/layout/process1"/>
    <dgm:cxn modelId="{F20531BB-48B1-4D20-9C0A-E6F2C6AF8B00}" type="presOf" srcId="{B8D023FC-6B97-42C0-976F-7EC210BFF2A1}" destId="{D9567119-1A6C-4359-9FDA-E185C549A364}" srcOrd="0" destOrd="0" presId="urn:microsoft.com/office/officeart/2005/8/layout/process1"/>
    <dgm:cxn modelId="{C4F64F23-1E81-4C61-A0EB-4048D034CF95}" srcId="{B8D023FC-6B97-42C0-976F-7EC210BFF2A1}" destId="{3A876AD4-1EEC-479F-88AE-5F325911ABA8}" srcOrd="0" destOrd="0" parTransId="{D40C18F5-DD34-4F6C-99FE-34110BFF7B53}" sibTransId="{397699B5-0059-435D-9652-6523FC5591FA}"/>
    <dgm:cxn modelId="{D9A34556-570E-4925-9308-ECF595FE4F4A}" type="presOf" srcId="{7D7B8977-BC23-422E-AB24-DA1B7E56EE49}" destId="{19F60682-0486-47EA-8721-C0E8C8950E1D}" srcOrd="0" destOrd="0" presId="urn:microsoft.com/office/officeart/2005/8/layout/process1"/>
    <dgm:cxn modelId="{4948FD8C-726F-49DF-BDAE-1D2CBBACE2A9}" type="presOf" srcId="{CCFDC638-686C-4B7B-A6EB-81472D55A116}" destId="{FBD098CF-19FB-4D0F-8FFD-23F3036BE058}" srcOrd="0" destOrd="0" presId="urn:microsoft.com/office/officeart/2005/8/layout/process1"/>
    <dgm:cxn modelId="{8A4AC168-8061-4D1D-A9D0-127DB91A27B2}" srcId="{B8D023FC-6B97-42C0-976F-7EC210BFF2A1}" destId="{5DCCC407-634B-48A9-8362-189799DB61F3}" srcOrd="2" destOrd="0" parTransId="{8F293A6E-ECAA-40DA-96EE-B59475485B28}" sibTransId="{9011060B-C186-4BEF-A0F8-26D27BF3F01A}"/>
    <dgm:cxn modelId="{3232F951-DDD2-40A7-9177-A14C6E99E630}" srcId="{B8D023FC-6B97-42C0-976F-7EC210BFF2A1}" destId="{652F5BF3-0E79-4755-9FBB-A4FFFBB9AD86}" srcOrd="4" destOrd="0" parTransId="{E9ED1A0C-1B9E-4E93-A896-920882593964}" sibTransId="{DDAD27AB-FE1E-4381-9BE9-410AA5E1EA2F}"/>
    <dgm:cxn modelId="{2096A53C-7454-414E-8BF5-9C202492B9CF}" type="presOf" srcId="{E1D4C00F-E4E3-4ADC-A4DE-0C5098F6096A}" destId="{4325B3ED-5DB9-49E3-8158-E66A8B33C300}" srcOrd="0" destOrd="0" presId="urn:microsoft.com/office/officeart/2005/8/layout/process1"/>
    <dgm:cxn modelId="{443DFC3F-9D11-449D-BFA0-C47E1FE8F200}" type="presOf" srcId="{652F5BF3-0E79-4755-9FBB-A4FFFBB9AD86}" destId="{6FE46747-FD32-49F5-A30A-4A1411F05445}" srcOrd="0" destOrd="0" presId="urn:microsoft.com/office/officeart/2005/8/layout/process1"/>
    <dgm:cxn modelId="{A3153ED9-67EC-4EA7-90EE-3F347F2702C7}" type="presOf" srcId="{3A876AD4-1EEC-479F-88AE-5F325911ABA8}" destId="{98382E2B-4847-4F2E-B112-78FF02C4871E}" srcOrd="0" destOrd="0" presId="urn:microsoft.com/office/officeart/2005/8/layout/process1"/>
    <dgm:cxn modelId="{E889FB7D-517E-4E00-8CDD-220C43E34A6D}" type="presOf" srcId="{397699B5-0059-435D-9652-6523FC5591FA}" destId="{7D5F667D-CCBA-45A8-9C24-316C3973ABDE}" srcOrd="1" destOrd="0" presId="urn:microsoft.com/office/officeart/2005/8/layout/process1"/>
    <dgm:cxn modelId="{8AE13AE7-EE44-4E04-B77D-3CA939DB6303}" type="presOf" srcId="{9011060B-C186-4BEF-A0F8-26D27BF3F01A}" destId="{0A9B692B-5DCC-40ED-A603-F610477A2D99}" srcOrd="0" destOrd="0" presId="urn:microsoft.com/office/officeart/2005/8/layout/process1"/>
    <dgm:cxn modelId="{E317DE3C-C895-4291-9BC8-7519497BB8D2}" type="presOf" srcId="{5DCCC407-634B-48A9-8362-189799DB61F3}" destId="{633DF63F-4004-488D-A591-F855096CA1EF}" srcOrd="0" destOrd="0" presId="urn:microsoft.com/office/officeart/2005/8/layout/process1"/>
    <dgm:cxn modelId="{1303A289-35E0-4778-A6A6-4E1C9FE91272}" type="presParOf" srcId="{D9567119-1A6C-4359-9FDA-E185C549A364}" destId="{98382E2B-4847-4F2E-B112-78FF02C4871E}" srcOrd="0" destOrd="0" presId="urn:microsoft.com/office/officeart/2005/8/layout/process1"/>
    <dgm:cxn modelId="{F49405E6-6BF3-4F55-A3C5-A699706876F2}" type="presParOf" srcId="{D9567119-1A6C-4359-9FDA-E185C549A364}" destId="{4C8E7B7E-96F1-4346-9A91-DE3A22016898}" srcOrd="1" destOrd="0" presId="urn:microsoft.com/office/officeart/2005/8/layout/process1"/>
    <dgm:cxn modelId="{65F90357-6362-4278-99EB-6933474B4A4B}" type="presParOf" srcId="{4C8E7B7E-96F1-4346-9A91-DE3A22016898}" destId="{7D5F667D-CCBA-45A8-9C24-316C3973ABDE}" srcOrd="0" destOrd="0" presId="urn:microsoft.com/office/officeart/2005/8/layout/process1"/>
    <dgm:cxn modelId="{39AAC2F4-F739-487A-B0CB-7F56B03AB792}" type="presParOf" srcId="{D9567119-1A6C-4359-9FDA-E185C549A364}" destId="{93B5D3B9-2C96-41A6-A1D3-D551388586B1}" srcOrd="2" destOrd="0" presId="urn:microsoft.com/office/officeart/2005/8/layout/process1"/>
    <dgm:cxn modelId="{71ECC1A8-2863-4EDF-BEC2-D535D249E140}" type="presParOf" srcId="{D9567119-1A6C-4359-9FDA-E185C549A364}" destId="{4325B3ED-5DB9-49E3-8158-E66A8B33C300}" srcOrd="3" destOrd="0" presId="urn:microsoft.com/office/officeart/2005/8/layout/process1"/>
    <dgm:cxn modelId="{6C363321-1A1C-43AD-A78C-20F67ACBD715}" type="presParOf" srcId="{4325B3ED-5DB9-49E3-8158-E66A8B33C300}" destId="{698E7244-FF8A-484F-8610-84159FEAA416}" srcOrd="0" destOrd="0" presId="urn:microsoft.com/office/officeart/2005/8/layout/process1"/>
    <dgm:cxn modelId="{5A39CED5-8039-4DD7-8BD3-1BC0C187E56C}" type="presParOf" srcId="{D9567119-1A6C-4359-9FDA-E185C549A364}" destId="{633DF63F-4004-488D-A591-F855096CA1EF}" srcOrd="4" destOrd="0" presId="urn:microsoft.com/office/officeart/2005/8/layout/process1"/>
    <dgm:cxn modelId="{8B39D5AF-F093-4E2D-83B2-476FC58C5371}" type="presParOf" srcId="{D9567119-1A6C-4359-9FDA-E185C549A364}" destId="{0A9B692B-5DCC-40ED-A603-F610477A2D99}" srcOrd="5" destOrd="0" presId="urn:microsoft.com/office/officeart/2005/8/layout/process1"/>
    <dgm:cxn modelId="{2DF630C6-BABA-4F1F-A39E-037839499AC1}" type="presParOf" srcId="{0A9B692B-5DCC-40ED-A603-F610477A2D99}" destId="{F9A88638-3364-4865-A07D-985F1AE5F1D6}" srcOrd="0" destOrd="0" presId="urn:microsoft.com/office/officeart/2005/8/layout/process1"/>
    <dgm:cxn modelId="{FDEACD97-64D8-4032-B902-20AE2D78B964}" type="presParOf" srcId="{D9567119-1A6C-4359-9FDA-E185C549A364}" destId="{FBD098CF-19FB-4D0F-8FFD-23F3036BE058}" srcOrd="6" destOrd="0" presId="urn:microsoft.com/office/officeart/2005/8/layout/process1"/>
    <dgm:cxn modelId="{AFA8FF3E-2ACC-45D8-8DA5-04F6CF8230F4}" type="presParOf" srcId="{D9567119-1A6C-4359-9FDA-E185C549A364}" destId="{19F60682-0486-47EA-8721-C0E8C8950E1D}" srcOrd="7" destOrd="0" presId="urn:microsoft.com/office/officeart/2005/8/layout/process1"/>
    <dgm:cxn modelId="{8491A6C5-4AF7-469F-A5E4-645EA5C6399D}" type="presParOf" srcId="{19F60682-0486-47EA-8721-C0E8C8950E1D}" destId="{58BB541E-540D-4E16-BF48-2BD8D0848A5F}" srcOrd="0" destOrd="0" presId="urn:microsoft.com/office/officeart/2005/8/layout/process1"/>
    <dgm:cxn modelId="{D062A936-833F-40DC-90B1-C27570AFC7FC}" type="presParOf" srcId="{D9567119-1A6C-4359-9FDA-E185C549A364}" destId="{6FE46747-FD32-49F5-A30A-4A1411F05445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8D023FC-6B97-42C0-976F-7EC210BFF2A1}" type="doc">
      <dgm:prSet loTypeId="urn:microsoft.com/office/officeart/2005/8/layout/process1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A876AD4-1EEC-479F-88AE-5F325911ABA8}">
      <dgm:prSet phldrT="[Текст]" custT="1"/>
      <dgm:spPr>
        <a:solidFill>
          <a:srgbClr val="33CCCC"/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400" b="1" dirty="0" smtClean="0">
              <a:solidFill>
                <a:schemeClr val="bg1"/>
              </a:solidFill>
            </a:rPr>
            <a:t>2024 г.     (факт)                                </a:t>
          </a:r>
          <a:r>
            <a:rPr lang="ru-RU" sz="1600" b="1" dirty="0" smtClean="0">
              <a:solidFill>
                <a:schemeClr val="bg1"/>
              </a:solidFill>
            </a:rPr>
            <a:t>326 979,7</a:t>
          </a:r>
          <a:endParaRPr lang="ru-RU" sz="1600" b="1" dirty="0">
            <a:solidFill>
              <a:schemeClr val="bg1"/>
            </a:solidFill>
          </a:endParaRPr>
        </a:p>
      </dgm:t>
    </dgm:pt>
    <dgm:pt modelId="{D40C18F5-DD34-4F6C-99FE-34110BFF7B53}" type="parTrans" cxnId="{C4F64F23-1E81-4C61-A0EB-4048D034CF95}">
      <dgm:prSet/>
      <dgm:spPr/>
      <dgm:t>
        <a:bodyPr/>
        <a:lstStyle/>
        <a:p>
          <a:endParaRPr lang="ru-RU"/>
        </a:p>
      </dgm:t>
    </dgm:pt>
    <dgm:pt modelId="{397699B5-0059-435D-9652-6523FC5591FA}" type="sibTrans" cxnId="{C4F64F23-1E81-4C61-A0EB-4048D034CF95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33CCCC"/>
          </a:solidFill>
        </a:ln>
      </dgm:spPr>
      <dgm:t>
        <a:bodyPr/>
        <a:lstStyle/>
        <a:p>
          <a:r>
            <a:rPr lang="ru-RU" sz="1400" smtClean="0"/>
            <a:t>0,3%</a:t>
          </a:r>
          <a:endParaRPr lang="ru-RU" sz="1400" dirty="0" smtClean="0"/>
        </a:p>
      </dgm:t>
    </dgm:pt>
    <dgm:pt modelId="{CCFDC638-686C-4B7B-A6EB-81472D55A116}">
      <dgm:prSet phldrT="[Текст]" custT="1"/>
      <dgm:spPr>
        <a:solidFill>
          <a:srgbClr val="33CCCC"/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400" b="1" dirty="0" smtClean="0">
              <a:solidFill>
                <a:schemeClr val="bg1"/>
              </a:solidFill>
            </a:rPr>
            <a:t>2027 г. (прогноз)         </a:t>
          </a:r>
          <a:r>
            <a:rPr lang="ru-RU" sz="1600" b="1" dirty="0" smtClean="0">
              <a:solidFill>
                <a:schemeClr val="bg1"/>
              </a:solidFill>
            </a:rPr>
            <a:t>190 526,0</a:t>
          </a:r>
          <a:endParaRPr lang="ru-RU" sz="1600" b="1" dirty="0">
            <a:solidFill>
              <a:schemeClr val="bg1"/>
            </a:solidFill>
          </a:endParaRPr>
        </a:p>
      </dgm:t>
    </dgm:pt>
    <dgm:pt modelId="{ACD18B4D-9ECE-407E-AEEC-6B8341D008C9}" type="parTrans" cxnId="{394D681F-BE2D-4A43-A8CA-B6743615C0E0}">
      <dgm:prSet/>
      <dgm:spPr/>
      <dgm:t>
        <a:bodyPr/>
        <a:lstStyle/>
        <a:p>
          <a:endParaRPr lang="ru-RU"/>
        </a:p>
      </dgm:t>
    </dgm:pt>
    <dgm:pt modelId="{7D7B8977-BC23-422E-AB24-DA1B7E56EE49}" type="sibTrans" cxnId="{394D681F-BE2D-4A43-A8CA-B6743615C0E0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33CCCC"/>
          </a:solidFill>
        </a:ln>
      </dgm:spPr>
      <dgm:t>
        <a:bodyPr/>
        <a:lstStyle/>
        <a:p>
          <a:r>
            <a:rPr lang="ru-RU" sz="1400" smtClean="0"/>
            <a:t>5,3%</a:t>
          </a:r>
          <a:endParaRPr lang="ru-RU" sz="1400" dirty="0"/>
        </a:p>
      </dgm:t>
    </dgm:pt>
    <dgm:pt modelId="{652F5BF3-0E79-4755-9FBB-A4FFFBB9AD86}">
      <dgm:prSet phldrT="[Текст]" custT="1"/>
      <dgm:spPr>
        <a:solidFill>
          <a:srgbClr val="33CCCC"/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400" b="1" dirty="0" smtClean="0">
              <a:solidFill>
                <a:schemeClr val="bg1"/>
              </a:solidFill>
            </a:rPr>
            <a:t>2028 г. (прогноз)         </a:t>
          </a:r>
          <a:r>
            <a:rPr lang="ru-RU" sz="1600" b="1" dirty="0" smtClean="0">
              <a:solidFill>
                <a:schemeClr val="bg1"/>
              </a:solidFill>
            </a:rPr>
            <a:t>189 389,2</a:t>
          </a:r>
          <a:endParaRPr lang="ru-RU" sz="1800" b="1" dirty="0">
            <a:solidFill>
              <a:schemeClr val="bg1"/>
            </a:solidFill>
          </a:endParaRPr>
        </a:p>
      </dgm:t>
    </dgm:pt>
    <dgm:pt modelId="{E9ED1A0C-1B9E-4E93-A896-920882593964}" type="parTrans" cxnId="{3232F951-DDD2-40A7-9177-A14C6E99E630}">
      <dgm:prSet/>
      <dgm:spPr/>
      <dgm:t>
        <a:bodyPr/>
        <a:lstStyle/>
        <a:p>
          <a:endParaRPr lang="ru-RU"/>
        </a:p>
      </dgm:t>
    </dgm:pt>
    <dgm:pt modelId="{DDAD27AB-FE1E-4381-9BE9-410AA5E1EA2F}" type="sibTrans" cxnId="{3232F951-DDD2-40A7-9177-A14C6E99E630}">
      <dgm:prSet/>
      <dgm:spPr/>
      <dgm:t>
        <a:bodyPr/>
        <a:lstStyle/>
        <a:p>
          <a:endParaRPr lang="ru-RU"/>
        </a:p>
      </dgm:t>
    </dgm:pt>
    <dgm:pt modelId="{5DCCC407-634B-48A9-8362-189799DB61F3}">
      <dgm:prSet phldrT="[Текст]" custT="1"/>
      <dgm:spPr>
        <a:solidFill>
          <a:srgbClr val="33CCCC"/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400" b="1" dirty="0" smtClean="0">
              <a:solidFill>
                <a:schemeClr val="bg1"/>
              </a:solidFill>
            </a:rPr>
            <a:t>2026 г. (прогноз)         </a:t>
          </a:r>
          <a:r>
            <a:rPr lang="ru-RU" sz="1600" b="1" dirty="0" smtClean="0">
              <a:solidFill>
                <a:schemeClr val="bg1"/>
              </a:solidFill>
            </a:rPr>
            <a:t>219 259,1</a:t>
          </a:r>
          <a:endParaRPr lang="ru-RU" sz="1600" b="1" dirty="0">
            <a:solidFill>
              <a:schemeClr val="bg1"/>
            </a:solidFill>
          </a:endParaRPr>
        </a:p>
      </dgm:t>
    </dgm:pt>
    <dgm:pt modelId="{8F293A6E-ECAA-40DA-96EE-B59475485B28}" type="parTrans" cxnId="{8A4AC168-8061-4D1D-A9D0-127DB91A27B2}">
      <dgm:prSet/>
      <dgm:spPr/>
      <dgm:t>
        <a:bodyPr/>
        <a:lstStyle/>
        <a:p>
          <a:endParaRPr lang="ru-RU"/>
        </a:p>
      </dgm:t>
    </dgm:pt>
    <dgm:pt modelId="{9011060B-C186-4BEF-A0F8-26D27BF3F01A}" type="sibTrans" cxnId="{8A4AC168-8061-4D1D-A9D0-127DB91A27B2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33CCCC"/>
          </a:solidFill>
        </a:ln>
      </dgm:spPr>
      <dgm:t>
        <a:bodyPr/>
        <a:lstStyle/>
        <a:p>
          <a:r>
            <a:rPr lang="ru-RU" sz="1400" smtClean="0"/>
            <a:t>6,2%</a:t>
          </a:r>
          <a:endParaRPr lang="ru-RU" sz="1400" dirty="0"/>
        </a:p>
      </dgm:t>
    </dgm:pt>
    <dgm:pt modelId="{1EE1FB1A-AB59-4266-96DA-8D83C9D40EF4}">
      <dgm:prSet phldrT="[Текст]" custT="1"/>
      <dgm:spPr>
        <a:solidFill>
          <a:srgbClr val="33CCCC"/>
        </a:solidFill>
      </dgm:spPr>
      <dgm:t>
        <a:bodyPr/>
        <a:lstStyle/>
        <a:p>
          <a:pPr algn="ctr">
            <a:lnSpc>
              <a:spcPct val="100000"/>
            </a:lnSpc>
          </a:pPr>
          <a:r>
            <a:rPr lang="ru-RU" sz="1400" b="1" dirty="0" smtClean="0">
              <a:solidFill>
                <a:schemeClr val="bg1"/>
              </a:solidFill>
            </a:rPr>
            <a:t>2025 г.     (план)              </a:t>
          </a:r>
          <a:r>
            <a:rPr lang="ru-RU" sz="1600" b="1" dirty="0" smtClean="0">
              <a:solidFill>
                <a:schemeClr val="bg1"/>
              </a:solidFill>
            </a:rPr>
            <a:t>350 316,0</a:t>
          </a:r>
          <a:endParaRPr lang="ru-RU" sz="1600" b="1" dirty="0">
            <a:solidFill>
              <a:schemeClr val="bg1"/>
            </a:solidFill>
          </a:endParaRPr>
        </a:p>
      </dgm:t>
    </dgm:pt>
    <dgm:pt modelId="{E1D4C00F-E4E3-4ADC-A4DE-0C5098F6096A}" type="sibTrans" cxnId="{4105F837-7177-4051-B432-25735F90E4DD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33CCCC"/>
          </a:solidFill>
        </a:ln>
      </dgm:spPr>
      <dgm:t>
        <a:bodyPr/>
        <a:lstStyle/>
        <a:p>
          <a:r>
            <a:rPr lang="ru-RU" sz="1400" dirty="0" smtClean="0"/>
            <a:t>29,1%</a:t>
          </a:r>
          <a:endParaRPr lang="ru-RU" sz="1400" dirty="0"/>
        </a:p>
      </dgm:t>
    </dgm:pt>
    <dgm:pt modelId="{03ACC3A5-6111-425F-AD21-0C1C330D4C7B}" type="parTrans" cxnId="{4105F837-7177-4051-B432-25735F90E4DD}">
      <dgm:prSet/>
      <dgm:spPr/>
      <dgm:t>
        <a:bodyPr/>
        <a:lstStyle/>
        <a:p>
          <a:endParaRPr lang="ru-RU"/>
        </a:p>
      </dgm:t>
    </dgm:pt>
    <dgm:pt modelId="{D9567119-1A6C-4359-9FDA-E185C549A364}" type="pres">
      <dgm:prSet presAssocID="{B8D023FC-6B97-42C0-976F-7EC210BFF2A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382E2B-4847-4F2E-B112-78FF02C4871E}" type="pres">
      <dgm:prSet presAssocID="{3A876AD4-1EEC-479F-88AE-5F325911ABA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E7B7E-96F1-4346-9A91-DE3A22016898}" type="pres">
      <dgm:prSet presAssocID="{397699B5-0059-435D-9652-6523FC5591FA}" presName="sibTrans" presStyleLbl="sibTrans2D1" presStyleIdx="0" presStyleCnt="4" custAng="18820650" custScaleX="190975"/>
      <dgm:spPr/>
      <dgm:t>
        <a:bodyPr/>
        <a:lstStyle/>
        <a:p>
          <a:endParaRPr lang="ru-RU"/>
        </a:p>
      </dgm:t>
    </dgm:pt>
    <dgm:pt modelId="{7D5F667D-CCBA-45A8-9C24-316C3973ABDE}" type="pres">
      <dgm:prSet presAssocID="{397699B5-0059-435D-9652-6523FC5591FA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93B5D3B9-2C96-41A6-A1D3-D551388586B1}" type="pres">
      <dgm:prSet presAssocID="{1EE1FB1A-AB59-4266-96DA-8D83C9D40EF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25B3ED-5DB9-49E3-8158-E66A8B33C300}" type="pres">
      <dgm:prSet presAssocID="{E1D4C00F-E4E3-4ADC-A4DE-0C5098F6096A}" presName="sibTrans" presStyleLbl="sibTrans2D1" presStyleIdx="1" presStyleCnt="4" custAng="3046439" custScaleX="238719"/>
      <dgm:spPr/>
      <dgm:t>
        <a:bodyPr/>
        <a:lstStyle/>
        <a:p>
          <a:endParaRPr lang="ru-RU"/>
        </a:p>
      </dgm:t>
    </dgm:pt>
    <dgm:pt modelId="{698E7244-FF8A-484F-8610-84159FEAA416}" type="pres">
      <dgm:prSet presAssocID="{E1D4C00F-E4E3-4ADC-A4DE-0C5098F6096A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633DF63F-4004-488D-A591-F855096CA1EF}" type="pres">
      <dgm:prSet presAssocID="{5DCCC407-634B-48A9-8362-189799DB61F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9B692B-5DCC-40ED-A603-F610477A2D99}" type="pres">
      <dgm:prSet presAssocID="{9011060B-C186-4BEF-A0F8-26D27BF3F01A}" presName="sibTrans" presStyleLbl="sibTrans2D1" presStyleIdx="2" presStyleCnt="4" custAng="18581288" custScaleX="190975"/>
      <dgm:spPr/>
      <dgm:t>
        <a:bodyPr/>
        <a:lstStyle/>
        <a:p>
          <a:endParaRPr lang="ru-RU"/>
        </a:p>
      </dgm:t>
    </dgm:pt>
    <dgm:pt modelId="{F9A88638-3364-4865-A07D-985F1AE5F1D6}" type="pres">
      <dgm:prSet presAssocID="{9011060B-C186-4BEF-A0F8-26D27BF3F01A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FBD098CF-19FB-4D0F-8FFD-23F3036BE058}" type="pres">
      <dgm:prSet presAssocID="{CCFDC638-686C-4B7B-A6EB-81472D55A11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F60682-0486-47EA-8721-C0E8C8950E1D}" type="pres">
      <dgm:prSet presAssocID="{7D7B8977-BC23-422E-AB24-DA1B7E56EE49}" presName="sibTrans" presStyleLbl="sibTrans2D1" presStyleIdx="3" presStyleCnt="4" custAng="18883756" custScaleX="190975"/>
      <dgm:spPr/>
      <dgm:t>
        <a:bodyPr/>
        <a:lstStyle/>
        <a:p>
          <a:endParaRPr lang="ru-RU"/>
        </a:p>
      </dgm:t>
    </dgm:pt>
    <dgm:pt modelId="{58BB541E-540D-4E16-BF48-2BD8D0848A5F}" type="pres">
      <dgm:prSet presAssocID="{7D7B8977-BC23-422E-AB24-DA1B7E56EE49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6FE46747-FD32-49F5-A30A-4A1411F05445}" type="pres">
      <dgm:prSet presAssocID="{652F5BF3-0E79-4755-9FBB-A4FFFBB9AD8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0BD8FC-425E-4987-AB1A-3C05524027B6}" type="presOf" srcId="{9011060B-C186-4BEF-A0F8-26D27BF3F01A}" destId="{0A9B692B-5DCC-40ED-A603-F610477A2D99}" srcOrd="0" destOrd="0" presId="urn:microsoft.com/office/officeart/2005/8/layout/process1"/>
    <dgm:cxn modelId="{C0E9D5D7-73A0-418D-9333-9BE8BE638D48}" type="presOf" srcId="{652F5BF3-0E79-4755-9FBB-A4FFFBB9AD86}" destId="{6FE46747-FD32-49F5-A30A-4A1411F05445}" srcOrd="0" destOrd="0" presId="urn:microsoft.com/office/officeart/2005/8/layout/process1"/>
    <dgm:cxn modelId="{B27505ED-BFD1-4758-A93A-5DB4907FA389}" type="presOf" srcId="{5DCCC407-634B-48A9-8362-189799DB61F3}" destId="{633DF63F-4004-488D-A591-F855096CA1EF}" srcOrd="0" destOrd="0" presId="urn:microsoft.com/office/officeart/2005/8/layout/process1"/>
    <dgm:cxn modelId="{4105F837-7177-4051-B432-25735F90E4DD}" srcId="{B8D023FC-6B97-42C0-976F-7EC210BFF2A1}" destId="{1EE1FB1A-AB59-4266-96DA-8D83C9D40EF4}" srcOrd="1" destOrd="0" parTransId="{03ACC3A5-6111-425F-AD21-0C1C330D4C7B}" sibTransId="{E1D4C00F-E4E3-4ADC-A4DE-0C5098F6096A}"/>
    <dgm:cxn modelId="{E9C65706-DC3D-47DD-896D-3C42195FBAAF}" type="presOf" srcId="{B8D023FC-6B97-42C0-976F-7EC210BFF2A1}" destId="{D9567119-1A6C-4359-9FDA-E185C549A364}" srcOrd="0" destOrd="0" presId="urn:microsoft.com/office/officeart/2005/8/layout/process1"/>
    <dgm:cxn modelId="{C0A4809C-D5B7-4781-A5A3-418C32820FAC}" type="presOf" srcId="{7D7B8977-BC23-422E-AB24-DA1B7E56EE49}" destId="{19F60682-0486-47EA-8721-C0E8C8950E1D}" srcOrd="0" destOrd="0" presId="urn:microsoft.com/office/officeart/2005/8/layout/process1"/>
    <dgm:cxn modelId="{0A736457-FDBE-4E9F-800A-07CE11275475}" type="presOf" srcId="{397699B5-0059-435D-9652-6523FC5591FA}" destId="{7D5F667D-CCBA-45A8-9C24-316C3973ABDE}" srcOrd="1" destOrd="0" presId="urn:microsoft.com/office/officeart/2005/8/layout/process1"/>
    <dgm:cxn modelId="{AF7A5F7A-480A-433D-A5B9-20C585E6904A}" type="presOf" srcId="{3A876AD4-1EEC-479F-88AE-5F325911ABA8}" destId="{98382E2B-4847-4F2E-B112-78FF02C4871E}" srcOrd="0" destOrd="0" presId="urn:microsoft.com/office/officeart/2005/8/layout/process1"/>
    <dgm:cxn modelId="{5414F919-D38E-4DC6-B5BE-48F966873EC2}" type="presOf" srcId="{9011060B-C186-4BEF-A0F8-26D27BF3F01A}" destId="{F9A88638-3364-4865-A07D-985F1AE5F1D6}" srcOrd="1" destOrd="0" presId="urn:microsoft.com/office/officeart/2005/8/layout/process1"/>
    <dgm:cxn modelId="{394D681F-BE2D-4A43-A8CA-B6743615C0E0}" srcId="{B8D023FC-6B97-42C0-976F-7EC210BFF2A1}" destId="{CCFDC638-686C-4B7B-A6EB-81472D55A116}" srcOrd="3" destOrd="0" parTransId="{ACD18B4D-9ECE-407E-AEEC-6B8341D008C9}" sibTransId="{7D7B8977-BC23-422E-AB24-DA1B7E56EE49}"/>
    <dgm:cxn modelId="{C4F64F23-1E81-4C61-A0EB-4048D034CF95}" srcId="{B8D023FC-6B97-42C0-976F-7EC210BFF2A1}" destId="{3A876AD4-1EEC-479F-88AE-5F325911ABA8}" srcOrd="0" destOrd="0" parTransId="{D40C18F5-DD34-4F6C-99FE-34110BFF7B53}" sibTransId="{397699B5-0059-435D-9652-6523FC5591FA}"/>
    <dgm:cxn modelId="{4F0BF6F5-BD33-4C46-855B-B8A2BE2D7BA7}" type="presOf" srcId="{E1D4C00F-E4E3-4ADC-A4DE-0C5098F6096A}" destId="{4325B3ED-5DB9-49E3-8158-E66A8B33C300}" srcOrd="0" destOrd="0" presId="urn:microsoft.com/office/officeart/2005/8/layout/process1"/>
    <dgm:cxn modelId="{41ABBB41-BFBB-491B-ADCC-97107FB8A513}" type="presOf" srcId="{7D7B8977-BC23-422E-AB24-DA1B7E56EE49}" destId="{58BB541E-540D-4E16-BF48-2BD8D0848A5F}" srcOrd="1" destOrd="0" presId="urn:microsoft.com/office/officeart/2005/8/layout/process1"/>
    <dgm:cxn modelId="{8A4AC168-8061-4D1D-A9D0-127DB91A27B2}" srcId="{B8D023FC-6B97-42C0-976F-7EC210BFF2A1}" destId="{5DCCC407-634B-48A9-8362-189799DB61F3}" srcOrd="2" destOrd="0" parTransId="{8F293A6E-ECAA-40DA-96EE-B59475485B28}" sibTransId="{9011060B-C186-4BEF-A0F8-26D27BF3F01A}"/>
    <dgm:cxn modelId="{3232F951-DDD2-40A7-9177-A14C6E99E630}" srcId="{B8D023FC-6B97-42C0-976F-7EC210BFF2A1}" destId="{652F5BF3-0E79-4755-9FBB-A4FFFBB9AD86}" srcOrd="4" destOrd="0" parTransId="{E9ED1A0C-1B9E-4E93-A896-920882593964}" sibTransId="{DDAD27AB-FE1E-4381-9BE9-410AA5E1EA2F}"/>
    <dgm:cxn modelId="{0F4BA1AC-9293-44BB-BE83-0274B3011092}" type="presOf" srcId="{1EE1FB1A-AB59-4266-96DA-8D83C9D40EF4}" destId="{93B5D3B9-2C96-41A6-A1D3-D551388586B1}" srcOrd="0" destOrd="0" presId="urn:microsoft.com/office/officeart/2005/8/layout/process1"/>
    <dgm:cxn modelId="{E1323BC8-2F7D-4185-A21A-A619D45CC9CF}" type="presOf" srcId="{CCFDC638-686C-4B7B-A6EB-81472D55A116}" destId="{FBD098CF-19FB-4D0F-8FFD-23F3036BE058}" srcOrd="0" destOrd="0" presId="urn:microsoft.com/office/officeart/2005/8/layout/process1"/>
    <dgm:cxn modelId="{17F59FF2-3C0A-421C-B599-02A592051C0C}" type="presOf" srcId="{397699B5-0059-435D-9652-6523FC5591FA}" destId="{4C8E7B7E-96F1-4346-9A91-DE3A22016898}" srcOrd="0" destOrd="0" presId="urn:microsoft.com/office/officeart/2005/8/layout/process1"/>
    <dgm:cxn modelId="{D4499B9D-E897-4244-AA97-55AC156FC0D7}" type="presOf" srcId="{E1D4C00F-E4E3-4ADC-A4DE-0C5098F6096A}" destId="{698E7244-FF8A-484F-8610-84159FEAA416}" srcOrd="1" destOrd="0" presId="urn:microsoft.com/office/officeart/2005/8/layout/process1"/>
    <dgm:cxn modelId="{C42C6074-7ECB-460F-8FF0-69A6E9CAA805}" type="presParOf" srcId="{D9567119-1A6C-4359-9FDA-E185C549A364}" destId="{98382E2B-4847-4F2E-B112-78FF02C4871E}" srcOrd="0" destOrd="0" presId="urn:microsoft.com/office/officeart/2005/8/layout/process1"/>
    <dgm:cxn modelId="{81952C33-22C6-4D86-8BD1-1824BA48246B}" type="presParOf" srcId="{D9567119-1A6C-4359-9FDA-E185C549A364}" destId="{4C8E7B7E-96F1-4346-9A91-DE3A22016898}" srcOrd="1" destOrd="0" presId="urn:microsoft.com/office/officeart/2005/8/layout/process1"/>
    <dgm:cxn modelId="{AC6158BA-2B97-42C3-91ED-454B5529E4FE}" type="presParOf" srcId="{4C8E7B7E-96F1-4346-9A91-DE3A22016898}" destId="{7D5F667D-CCBA-45A8-9C24-316C3973ABDE}" srcOrd="0" destOrd="0" presId="urn:microsoft.com/office/officeart/2005/8/layout/process1"/>
    <dgm:cxn modelId="{6D215DA6-389C-45BE-9BAD-27E208FDDE71}" type="presParOf" srcId="{D9567119-1A6C-4359-9FDA-E185C549A364}" destId="{93B5D3B9-2C96-41A6-A1D3-D551388586B1}" srcOrd="2" destOrd="0" presId="urn:microsoft.com/office/officeart/2005/8/layout/process1"/>
    <dgm:cxn modelId="{73C30C55-8769-4479-82D8-858DBAFA7ACD}" type="presParOf" srcId="{D9567119-1A6C-4359-9FDA-E185C549A364}" destId="{4325B3ED-5DB9-49E3-8158-E66A8B33C300}" srcOrd="3" destOrd="0" presId="urn:microsoft.com/office/officeart/2005/8/layout/process1"/>
    <dgm:cxn modelId="{4059B104-FD4D-42D6-8302-BD10FD7C43C2}" type="presParOf" srcId="{4325B3ED-5DB9-49E3-8158-E66A8B33C300}" destId="{698E7244-FF8A-484F-8610-84159FEAA416}" srcOrd="0" destOrd="0" presId="urn:microsoft.com/office/officeart/2005/8/layout/process1"/>
    <dgm:cxn modelId="{2E1D63D4-D239-4383-AFA4-997C193472AD}" type="presParOf" srcId="{D9567119-1A6C-4359-9FDA-E185C549A364}" destId="{633DF63F-4004-488D-A591-F855096CA1EF}" srcOrd="4" destOrd="0" presId="urn:microsoft.com/office/officeart/2005/8/layout/process1"/>
    <dgm:cxn modelId="{3814A862-1A5B-4D7C-A09C-3C49A1A404AE}" type="presParOf" srcId="{D9567119-1A6C-4359-9FDA-E185C549A364}" destId="{0A9B692B-5DCC-40ED-A603-F610477A2D99}" srcOrd="5" destOrd="0" presId="urn:microsoft.com/office/officeart/2005/8/layout/process1"/>
    <dgm:cxn modelId="{1FB9EEC8-9314-4811-BFB8-7AAA293B7984}" type="presParOf" srcId="{0A9B692B-5DCC-40ED-A603-F610477A2D99}" destId="{F9A88638-3364-4865-A07D-985F1AE5F1D6}" srcOrd="0" destOrd="0" presId="urn:microsoft.com/office/officeart/2005/8/layout/process1"/>
    <dgm:cxn modelId="{57F7756E-83D1-4659-B907-42760EAE5AAC}" type="presParOf" srcId="{D9567119-1A6C-4359-9FDA-E185C549A364}" destId="{FBD098CF-19FB-4D0F-8FFD-23F3036BE058}" srcOrd="6" destOrd="0" presId="urn:microsoft.com/office/officeart/2005/8/layout/process1"/>
    <dgm:cxn modelId="{279688F3-D445-406D-976D-6982E1B9A68E}" type="presParOf" srcId="{D9567119-1A6C-4359-9FDA-E185C549A364}" destId="{19F60682-0486-47EA-8721-C0E8C8950E1D}" srcOrd="7" destOrd="0" presId="urn:microsoft.com/office/officeart/2005/8/layout/process1"/>
    <dgm:cxn modelId="{42C188F9-4328-48A0-B493-2ACD041C61AE}" type="presParOf" srcId="{19F60682-0486-47EA-8721-C0E8C8950E1D}" destId="{58BB541E-540D-4E16-BF48-2BD8D0848A5F}" srcOrd="0" destOrd="0" presId="urn:microsoft.com/office/officeart/2005/8/layout/process1"/>
    <dgm:cxn modelId="{3658F0EB-1828-466F-8E9A-1DDC5DAEC0F3}" type="presParOf" srcId="{D9567119-1A6C-4359-9FDA-E185C549A364}" destId="{6FE46747-FD32-49F5-A30A-4A1411F05445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57BB355-CA11-40B7-86F2-3FDB77569A50}" type="doc">
      <dgm:prSet loTypeId="urn:microsoft.com/office/officeart/2005/8/layout/process1" loCatId="process" qsTypeId="urn:microsoft.com/office/officeart/2005/8/quickstyle/simple5" qsCatId="simple" csTypeId="urn:microsoft.com/office/officeart/2005/8/colors/colorful2" csCatId="colorful" phldr="1"/>
      <dgm:spPr/>
    </dgm:pt>
    <dgm:pt modelId="{954D0812-43A2-478F-AF22-D9BF8141E177}">
      <dgm:prSet phldrT="[Текст]" custT="1"/>
      <dgm:spPr>
        <a:solidFill>
          <a:srgbClr val="33CCCC"/>
        </a:solidFill>
      </dgm:spPr>
      <dgm:t>
        <a:bodyPr/>
        <a:lstStyle/>
        <a:p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2024 г.      (факт)     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5 383 514,3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gm:t>
    </dgm:pt>
    <dgm:pt modelId="{96ADB3AE-D612-4979-8790-14C48F66D82E}" type="parTrans" cxnId="{F5EE9C0A-6378-4E8D-92CF-0FE47AAE9987}">
      <dgm:prSet/>
      <dgm:spPr/>
      <dgm:t>
        <a:bodyPr/>
        <a:lstStyle/>
        <a:p>
          <a:endParaRPr lang="ru-RU"/>
        </a:p>
      </dgm:t>
    </dgm:pt>
    <dgm:pt modelId="{E86124AA-FA56-4C52-AD24-68CF77746B96}" type="sibTrans" cxnId="{F5EE9C0A-6378-4E8D-92CF-0FE47AAE9987}">
      <dgm:prSet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0C60EE47-779B-4F44-9545-A9D4BBD965A5}">
      <dgm:prSet phldrT="[Текст]" custT="1"/>
      <dgm:spPr>
        <a:solidFill>
          <a:srgbClr val="33CCCC"/>
        </a:solidFill>
      </dgm:spPr>
      <dgm:t>
        <a:bodyPr/>
        <a:lstStyle/>
        <a:p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2025 г.      (план)      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4 348 629,9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gm:t>
    </dgm:pt>
    <dgm:pt modelId="{CF079464-EC82-43A9-8475-15AB1E45382F}" type="parTrans" cxnId="{C9575712-10B7-442C-81D9-E0072618CB50}">
      <dgm:prSet/>
      <dgm:spPr/>
      <dgm:t>
        <a:bodyPr/>
        <a:lstStyle/>
        <a:p>
          <a:endParaRPr lang="ru-RU"/>
        </a:p>
      </dgm:t>
    </dgm:pt>
    <dgm:pt modelId="{5FA9D5A0-FE9A-4281-8C0E-48131F43A7EF}" type="sibTrans" cxnId="{C9575712-10B7-442C-81D9-E0072618CB50}">
      <dgm:prSet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FF060E03-FA72-4DEC-810C-AB29AFC266A7}">
      <dgm:prSet phldrT="[Текст]" custT="1"/>
      <dgm:spPr>
        <a:solidFill>
          <a:srgbClr val="33CCCC"/>
        </a:solidFill>
      </dgm:spPr>
      <dgm:t>
        <a:bodyPr/>
        <a:lstStyle/>
        <a:p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2026 г. (прогноз)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2 913 372,2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gm:t>
    </dgm:pt>
    <dgm:pt modelId="{40137F1A-DDE7-450B-88C2-041A00E23E75}" type="parTrans" cxnId="{A4274289-2B21-4D5F-A036-686774E055E9}">
      <dgm:prSet/>
      <dgm:spPr/>
      <dgm:t>
        <a:bodyPr/>
        <a:lstStyle/>
        <a:p>
          <a:endParaRPr lang="ru-RU"/>
        </a:p>
      </dgm:t>
    </dgm:pt>
    <dgm:pt modelId="{178B32EC-EB2B-43BB-AB76-77155FD06715}" type="sibTrans" cxnId="{A4274289-2B21-4D5F-A036-686774E055E9}">
      <dgm:prSet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E28468A2-344E-46B5-B7FC-BE755EBCA106}">
      <dgm:prSet phldrT="[Текст]" custT="1"/>
      <dgm:spPr>
        <a:solidFill>
          <a:srgbClr val="33CCCC"/>
        </a:solidFill>
      </dgm:spPr>
      <dgm:t>
        <a:bodyPr/>
        <a:lstStyle/>
        <a:p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2027 г. (прогноз)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3 049 952,0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gm:t>
    </dgm:pt>
    <dgm:pt modelId="{912E4681-2E48-4B39-9B79-5ED564CCD8E4}" type="parTrans" cxnId="{E10E15BF-7FD5-4606-9E38-5D49511EF2FC}">
      <dgm:prSet/>
      <dgm:spPr/>
      <dgm:t>
        <a:bodyPr/>
        <a:lstStyle/>
        <a:p>
          <a:endParaRPr lang="ru-RU"/>
        </a:p>
      </dgm:t>
    </dgm:pt>
    <dgm:pt modelId="{AC047A15-58F6-4D81-8FA4-E72DA014E9E0}" type="sibTrans" cxnId="{E10E15BF-7FD5-4606-9E38-5D49511EF2FC}">
      <dgm:prSet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1C96F1A5-24DA-4245-ABE4-3546CE025251}">
      <dgm:prSet phldrT="[Текст]" custT="1"/>
      <dgm:spPr>
        <a:solidFill>
          <a:srgbClr val="33CCCC"/>
        </a:solidFill>
      </dgm:spPr>
      <dgm:t>
        <a:bodyPr/>
        <a:lstStyle/>
        <a:p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2028 г. (прогноз)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3 018 347,7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gm:t>
    </dgm:pt>
    <dgm:pt modelId="{079A5470-AC67-4913-9512-F49920DE1F37}" type="parTrans" cxnId="{199155F7-0725-4700-B04D-C6C4ACE25427}">
      <dgm:prSet/>
      <dgm:spPr/>
      <dgm:t>
        <a:bodyPr/>
        <a:lstStyle/>
        <a:p>
          <a:endParaRPr lang="ru-RU"/>
        </a:p>
      </dgm:t>
    </dgm:pt>
    <dgm:pt modelId="{EF9976EB-DD19-44C0-A6BE-FA6ECE5C9852}" type="sibTrans" cxnId="{199155F7-0725-4700-B04D-C6C4ACE25427}">
      <dgm:prSet/>
      <dgm:spPr/>
      <dgm:t>
        <a:bodyPr/>
        <a:lstStyle/>
        <a:p>
          <a:endParaRPr lang="ru-RU"/>
        </a:p>
      </dgm:t>
    </dgm:pt>
    <dgm:pt modelId="{FDB69CA5-D648-46AD-B837-E734F4E57B98}" type="pres">
      <dgm:prSet presAssocID="{C57BB355-CA11-40B7-86F2-3FDB77569A50}" presName="Name0" presStyleCnt="0">
        <dgm:presLayoutVars>
          <dgm:dir/>
          <dgm:resizeHandles val="exact"/>
        </dgm:presLayoutVars>
      </dgm:prSet>
      <dgm:spPr/>
    </dgm:pt>
    <dgm:pt modelId="{37413961-9728-498B-AB56-35057DEAA350}" type="pres">
      <dgm:prSet presAssocID="{954D0812-43A2-478F-AF22-D9BF8141E17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7CAD0C-D1A6-4CD9-B0C0-12C1908FAA32}" type="pres">
      <dgm:prSet presAssocID="{E86124AA-FA56-4C52-AD24-68CF77746B96}" presName="sibTrans" presStyleLbl="sibTrans2D1" presStyleIdx="0" presStyleCnt="4"/>
      <dgm:spPr/>
      <dgm:t>
        <a:bodyPr/>
        <a:lstStyle/>
        <a:p>
          <a:endParaRPr lang="ru-RU"/>
        </a:p>
      </dgm:t>
    </dgm:pt>
    <dgm:pt modelId="{EAE7BC00-5F0F-4890-A785-1EA55CCA8378}" type="pres">
      <dgm:prSet presAssocID="{E86124AA-FA56-4C52-AD24-68CF77746B96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F4C5A9C7-5697-47AF-BC13-D16FFADEC803}" type="pres">
      <dgm:prSet presAssocID="{0C60EE47-779B-4F44-9545-A9D4BBD965A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A4006E-8C61-42B6-AA3A-B20F7DEDE523}" type="pres">
      <dgm:prSet presAssocID="{5FA9D5A0-FE9A-4281-8C0E-48131F43A7EF}" presName="sibTrans" presStyleLbl="sibTrans2D1" presStyleIdx="1" presStyleCnt="4"/>
      <dgm:spPr/>
      <dgm:t>
        <a:bodyPr/>
        <a:lstStyle/>
        <a:p>
          <a:endParaRPr lang="ru-RU"/>
        </a:p>
      </dgm:t>
    </dgm:pt>
    <dgm:pt modelId="{B6B0D069-099F-4ABA-AD65-44F0EF486D07}" type="pres">
      <dgm:prSet presAssocID="{5FA9D5A0-FE9A-4281-8C0E-48131F43A7EF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76A3CBA7-29F5-426E-A3BB-E138919DEA5E}" type="pres">
      <dgm:prSet presAssocID="{FF060E03-FA72-4DEC-810C-AB29AFC266A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21ED0-5DAD-4F70-840D-3044D034E203}" type="pres">
      <dgm:prSet presAssocID="{178B32EC-EB2B-43BB-AB76-77155FD06715}" presName="sibTrans" presStyleLbl="sibTrans2D1" presStyleIdx="2" presStyleCnt="4"/>
      <dgm:spPr/>
      <dgm:t>
        <a:bodyPr/>
        <a:lstStyle/>
        <a:p>
          <a:endParaRPr lang="ru-RU"/>
        </a:p>
      </dgm:t>
    </dgm:pt>
    <dgm:pt modelId="{04CEF47C-89DE-4B15-BFDF-6B0A57FF53FF}" type="pres">
      <dgm:prSet presAssocID="{178B32EC-EB2B-43BB-AB76-77155FD06715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2E29B20D-513B-4424-89D3-BEA9BF71B34B}" type="pres">
      <dgm:prSet presAssocID="{E28468A2-344E-46B5-B7FC-BE755EBCA10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D8DB6D-C539-4BD3-B09A-E4924DD5CE2E}" type="pres">
      <dgm:prSet presAssocID="{AC047A15-58F6-4D81-8FA4-E72DA014E9E0}" presName="sibTrans" presStyleLbl="sibTrans2D1" presStyleIdx="3" presStyleCnt="4"/>
      <dgm:spPr/>
      <dgm:t>
        <a:bodyPr/>
        <a:lstStyle/>
        <a:p>
          <a:endParaRPr lang="ru-RU"/>
        </a:p>
      </dgm:t>
    </dgm:pt>
    <dgm:pt modelId="{136BBDB4-572C-4524-8C97-524F8748415A}" type="pres">
      <dgm:prSet presAssocID="{AC047A15-58F6-4D81-8FA4-E72DA014E9E0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4943F3A9-9348-4556-AEA1-7DC77AC5CD21}" type="pres">
      <dgm:prSet presAssocID="{1C96F1A5-24DA-4245-ABE4-3546CE02525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575712-10B7-442C-81D9-E0072618CB50}" srcId="{C57BB355-CA11-40B7-86F2-3FDB77569A50}" destId="{0C60EE47-779B-4F44-9545-A9D4BBD965A5}" srcOrd="1" destOrd="0" parTransId="{CF079464-EC82-43A9-8475-15AB1E45382F}" sibTransId="{5FA9D5A0-FE9A-4281-8C0E-48131F43A7EF}"/>
    <dgm:cxn modelId="{E6B2D7E5-C303-4255-9BFD-CB17C8F7CAAA}" type="presOf" srcId="{E86124AA-FA56-4C52-AD24-68CF77746B96}" destId="{EAE7BC00-5F0F-4890-A785-1EA55CCA8378}" srcOrd="1" destOrd="0" presId="urn:microsoft.com/office/officeart/2005/8/layout/process1"/>
    <dgm:cxn modelId="{2A3035D6-CDC0-4EFD-BA90-E0CBD745536E}" type="presOf" srcId="{AC047A15-58F6-4D81-8FA4-E72DA014E9E0}" destId="{136BBDB4-572C-4524-8C97-524F8748415A}" srcOrd="1" destOrd="0" presId="urn:microsoft.com/office/officeart/2005/8/layout/process1"/>
    <dgm:cxn modelId="{DFB4FCC8-2901-4E0A-8DC9-D5717D94D6B1}" type="presOf" srcId="{AC047A15-58F6-4D81-8FA4-E72DA014E9E0}" destId="{1FD8DB6D-C539-4BD3-B09A-E4924DD5CE2E}" srcOrd="0" destOrd="0" presId="urn:microsoft.com/office/officeart/2005/8/layout/process1"/>
    <dgm:cxn modelId="{A4274289-2B21-4D5F-A036-686774E055E9}" srcId="{C57BB355-CA11-40B7-86F2-3FDB77569A50}" destId="{FF060E03-FA72-4DEC-810C-AB29AFC266A7}" srcOrd="2" destOrd="0" parTransId="{40137F1A-DDE7-450B-88C2-041A00E23E75}" sibTransId="{178B32EC-EB2B-43BB-AB76-77155FD06715}"/>
    <dgm:cxn modelId="{075A856E-F149-42A7-9421-40D7CE3153AA}" type="presOf" srcId="{E28468A2-344E-46B5-B7FC-BE755EBCA106}" destId="{2E29B20D-513B-4424-89D3-BEA9BF71B34B}" srcOrd="0" destOrd="0" presId="urn:microsoft.com/office/officeart/2005/8/layout/process1"/>
    <dgm:cxn modelId="{D5DFC7C5-9E8F-496B-A5DE-10D6F930F475}" type="presOf" srcId="{E86124AA-FA56-4C52-AD24-68CF77746B96}" destId="{747CAD0C-D1A6-4CD9-B0C0-12C1908FAA32}" srcOrd="0" destOrd="0" presId="urn:microsoft.com/office/officeart/2005/8/layout/process1"/>
    <dgm:cxn modelId="{F5EE9C0A-6378-4E8D-92CF-0FE47AAE9987}" srcId="{C57BB355-CA11-40B7-86F2-3FDB77569A50}" destId="{954D0812-43A2-478F-AF22-D9BF8141E177}" srcOrd="0" destOrd="0" parTransId="{96ADB3AE-D612-4979-8790-14C48F66D82E}" sibTransId="{E86124AA-FA56-4C52-AD24-68CF77746B96}"/>
    <dgm:cxn modelId="{23D66274-2A88-4531-9777-BEB1C06C654B}" type="presOf" srcId="{FF060E03-FA72-4DEC-810C-AB29AFC266A7}" destId="{76A3CBA7-29F5-426E-A3BB-E138919DEA5E}" srcOrd="0" destOrd="0" presId="urn:microsoft.com/office/officeart/2005/8/layout/process1"/>
    <dgm:cxn modelId="{DA3ACF11-AEDE-47CB-B164-027DD10758FC}" type="presOf" srcId="{178B32EC-EB2B-43BB-AB76-77155FD06715}" destId="{04CEF47C-89DE-4B15-BFDF-6B0A57FF53FF}" srcOrd="1" destOrd="0" presId="urn:microsoft.com/office/officeart/2005/8/layout/process1"/>
    <dgm:cxn modelId="{199155F7-0725-4700-B04D-C6C4ACE25427}" srcId="{C57BB355-CA11-40B7-86F2-3FDB77569A50}" destId="{1C96F1A5-24DA-4245-ABE4-3546CE025251}" srcOrd="4" destOrd="0" parTransId="{079A5470-AC67-4913-9512-F49920DE1F37}" sibTransId="{EF9976EB-DD19-44C0-A6BE-FA6ECE5C9852}"/>
    <dgm:cxn modelId="{4701A799-0C9F-415D-9BD2-7BC72D773DFB}" type="presOf" srcId="{954D0812-43A2-478F-AF22-D9BF8141E177}" destId="{37413961-9728-498B-AB56-35057DEAA350}" srcOrd="0" destOrd="0" presId="urn:microsoft.com/office/officeart/2005/8/layout/process1"/>
    <dgm:cxn modelId="{E9FC20B6-F883-407C-9D23-43AAB48E7BD3}" type="presOf" srcId="{0C60EE47-779B-4F44-9545-A9D4BBD965A5}" destId="{F4C5A9C7-5697-47AF-BC13-D16FFADEC803}" srcOrd="0" destOrd="0" presId="urn:microsoft.com/office/officeart/2005/8/layout/process1"/>
    <dgm:cxn modelId="{C7B5F366-6147-4AA7-9946-EBB35A8CAF6B}" type="presOf" srcId="{5FA9D5A0-FE9A-4281-8C0E-48131F43A7EF}" destId="{53A4006E-8C61-42B6-AA3A-B20F7DEDE523}" srcOrd="0" destOrd="0" presId="urn:microsoft.com/office/officeart/2005/8/layout/process1"/>
    <dgm:cxn modelId="{E10E15BF-7FD5-4606-9E38-5D49511EF2FC}" srcId="{C57BB355-CA11-40B7-86F2-3FDB77569A50}" destId="{E28468A2-344E-46B5-B7FC-BE755EBCA106}" srcOrd="3" destOrd="0" parTransId="{912E4681-2E48-4B39-9B79-5ED564CCD8E4}" sibTransId="{AC047A15-58F6-4D81-8FA4-E72DA014E9E0}"/>
    <dgm:cxn modelId="{D167D3D9-D1BC-4534-8E36-253369581023}" type="presOf" srcId="{5FA9D5A0-FE9A-4281-8C0E-48131F43A7EF}" destId="{B6B0D069-099F-4ABA-AD65-44F0EF486D07}" srcOrd="1" destOrd="0" presId="urn:microsoft.com/office/officeart/2005/8/layout/process1"/>
    <dgm:cxn modelId="{713CC2BE-5EB8-465F-B786-3947664F2D7C}" type="presOf" srcId="{C57BB355-CA11-40B7-86F2-3FDB77569A50}" destId="{FDB69CA5-D648-46AD-B837-E734F4E57B98}" srcOrd="0" destOrd="0" presId="urn:microsoft.com/office/officeart/2005/8/layout/process1"/>
    <dgm:cxn modelId="{5FF5A4C1-BB26-453C-9A6D-89772D68EADF}" type="presOf" srcId="{178B32EC-EB2B-43BB-AB76-77155FD06715}" destId="{93E21ED0-5DAD-4F70-840D-3044D034E203}" srcOrd="0" destOrd="0" presId="urn:microsoft.com/office/officeart/2005/8/layout/process1"/>
    <dgm:cxn modelId="{1F1C3B7C-9A23-40A0-A44E-11F4414C6CF7}" type="presOf" srcId="{1C96F1A5-24DA-4245-ABE4-3546CE025251}" destId="{4943F3A9-9348-4556-AEA1-7DC77AC5CD21}" srcOrd="0" destOrd="0" presId="urn:microsoft.com/office/officeart/2005/8/layout/process1"/>
    <dgm:cxn modelId="{D4E809E2-1FAA-4D19-A938-9D6D602F2A57}" type="presParOf" srcId="{FDB69CA5-D648-46AD-B837-E734F4E57B98}" destId="{37413961-9728-498B-AB56-35057DEAA350}" srcOrd="0" destOrd="0" presId="urn:microsoft.com/office/officeart/2005/8/layout/process1"/>
    <dgm:cxn modelId="{51A8CEC2-0A1D-4504-AB3A-CDDF6E00B9DE}" type="presParOf" srcId="{FDB69CA5-D648-46AD-B837-E734F4E57B98}" destId="{747CAD0C-D1A6-4CD9-B0C0-12C1908FAA32}" srcOrd="1" destOrd="0" presId="urn:microsoft.com/office/officeart/2005/8/layout/process1"/>
    <dgm:cxn modelId="{537F45B7-5246-473C-82DF-03F57435C813}" type="presParOf" srcId="{747CAD0C-D1A6-4CD9-B0C0-12C1908FAA32}" destId="{EAE7BC00-5F0F-4890-A785-1EA55CCA8378}" srcOrd="0" destOrd="0" presId="urn:microsoft.com/office/officeart/2005/8/layout/process1"/>
    <dgm:cxn modelId="{2B58E03E-345F-4672-9FBA-29975542A2CF}" type="presParOf" srcId="{FDB69CA5-D648-46AD-B837-E734F4E57B98}" destId="{F4C5A9C7-5697-47AF-BC13-D16FFADEC803}" srcOrd="2" destOrd="0" presId="urn:microsoft.com/office/officeart/2005/8/layout/process1"/>
    <dgm:cxn modelId="{BCAD45DE-BD33-4CC5-854A-7DDD57E137ED}" type="presParOf" srcId="{FDB69CA5-D648-46AD-B837-E734F4E57B98}" destId="{53A4006E-8C61-42B6-AA3A-B20F7DEDE523}" srcOrd="3" destOrd="0" presId="urn:microsoft.com/office/officeart/2005/8/layout/process1"/>
    <dgm:cxn modelId="{963F410A-46CA-46B5-B392-72B8790AA0F7}" type="presParOf" srcId="{53A4006E-8C61-42B6-AA3A-B20F7DEDE523}" destId="{B6B0D069-099F-4ABA-AD65-44F0EF486D07}" srcOrd="0" destOrd="0" presId="urn:microsoft.com/office/officeart/2005/8/layout/process1"/>
    <dgm:cxn modelId="{88C24A09-DB73-415A-8F31-039198EE56F1}" type="presParOf" srcId="{FDB69CA5-D648-46AD-B837-E734F4E57B98}" destId="{76A3CBA7-29F5-426E-A3BB-E138919DEA5E}" srcOrd="4" destOrd="0" presId="urn:microsoft.com/office/officeart/2005/8/layout/process1"/>
    <dgm:cxn modelId="{E93C8060-4A6A-45F4-B60D-2F798F49ECAD}" type="presParOf" srcId="{FDB69CA5-D648-46AD-B837-E734F4E57B98}" destId="{93E21ED0-5DAD-4F70-840D-3044D034E203}" srcOrd="5" destOrd="0" presId="urn:microsoft.com/office/officeart/2005/8/layout/process1"/>
    <dgm:cxn modelId="{C0617ADE-08ED-456B-8AC0-64BD29AC83E7}" type="presParOf" srcId="{93E21ED0-5DAD-4F70-840D-3044D034E203}" destId="{04CEF47C-89DE-4B15-BFDF-6B0A57FF53FF}" srcOrd="0" destOrd="0" presId="urn:microsoft.com/office/officeart/2005/8/layout/process1"/>
    <dgm:cxn modelId="{7B7407CE-0270-46F6-989C-2C05AC3EB65F}" type="presParOf" srcId="{FDB69CA5-D648-46AD-B837-E734F4E57B98}" destId="{2E29B20D-513B-4424-89D3-BEA9BF71B34B}" srcOrd="6" destOrd="0" presId="urn:microsoft.com/office/officeart/2005/8/layout/process1"/>
    <dgm:cxn modelId="{C4459E59-E222-4B96-9214-00FB383E5DC5}" type="presParOf" srcId="{FDB69CA5-D648-46AD-B837-E734F4E57B98}" destId="{1FD8DB6D-C539-4BD3-B09A-E4924DD5CE2E}" srcOrd="7" destOrd="0" presId="urn:microsoft.com/office/officeart/2005/8/layout/process1"/>
    <dgm:cxn modelId="{FE9840A4-2D4B-44B9-B988-102D8A500BE8}" type="presParOf" srcId="{1FD8DB6D-C539-4BD3-B09A-E4924DD5CE2E}" destId="{136BBDB4-572C-4524-8C97-524F8748415A}" srcOrd="0" destOrd="0" presId="urn:microsoft.com/office/officeart/2005/8/layout/process1"/>
    <dgm:cxn modelId="{D71F6909-2E92-43C1-8C88-CAB82C2A9FB4}" type="presParOf" srcId="{FDB69CA5-D648-46AD-B837-E734F4E57B98}" destId="{4943F3A9-9348-4556-AEA1-7DC77AC5CD21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57BB355-CA11-40B7-86F2-3FDB77569A50}" type="doc">
      <dgm:prSet loTypeId="urn:microsoft.com/office/officeart/2005/8/layout/process1" loCatId="process" qsTypeId="urn:microsoft.com/office/officeart/2005/8/quickstyle/simple5" qsCatId="simple" csTypeId="urn:microsoft.com/office/officeart/2005/8/colors/colorful2" csCatId="colorful" phldr="1"/>
      <dgm:spPr/>
    </dgm:pt>
    <dgm:pt modelId="{954D0812-43A2-478F-AF22-D9BF8141E177}">
      <dgm:prSet phldrT="[Текст]" custT="1"/>
      <dgm:spPr>
        <a:solidFill>
          <a:srgbClr val="A0F2F2"/>
        </a:solidFill>
      </dgm:spPr>
      <dgm:t>
        <a:bodyPr/>
        <a:lstStyle/>
        <a:p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2024 г.      (факт)     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8 180 391,2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gm:t>
    </dgm:pt>
    <dgm:pt modelId="{96ADB3AE-D612-4979-8790-14C48F66D82E}" type="parTrans" cxnId="{F5EE9C0A-6378-4E8D-92CF-0FE47AAE9987}">
      <dgm:prSet/>
      <dgm:spPr/>
      <dgm:t>
        <a:bodyPr/>
        <a:lstStyle/>
        <a:p>
          <a:endParaRPr lang="ru-RU"/>
        </a:p>
      </dgm:t>
    </dgm:pt>
    <dgm:pt modelId="{E86124AA-FA56-4C52-AD24-68CF77746B96}" type="sibTrans" cxnId="{F5EE9C0A-6378-4E8D-92CF-0FE47AAE9987}">
      <dgm:prSet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0C60EE47-779B-4F44-9545-A9D4BBD965A5}">
      <dgm:prSet phldrT="[Текст]" custT="1"/>
      <dgm:spPr>
        <a:solidFill>
          <a:srgbClr val="A0F2F2"/>
        </a:solidFill>
      </dgm:spPr>
      <dgm:t>
        <a:bodyPr/>
        <a:lstStyle/>
        <a:p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2025 г.          (план)      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8 076 709,3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gm:t>
    </dgm:pt>
    <dgm:pt modelId="{CF079464-EC82-43A9-8475-15AB1E45382F}" type="parTrans" cxnId="{C9575712-10B7-442C-81D9-E0072618CB50}">
      <dgm:prSet/>
      <dgm:spPr/>
      <dgm:t>
        <a:bodyPr/>
        <a:lstStyle/>
        <a:p>
          <a:endParaRPr lang="ru-RU"/>
        </a:p>
      </dgm:t>
    </dgm:pt>
    <dgm:pt modelId="{5FA9D5A0-FE9A-4281-8C0E-48131F43A7EF}" type="sibTrans" cxnId="{C9575712-10B7-442C-81D9-E0072618CB50}">
      <dgm:prSet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FF060E03-FA72-4DEC-810C-AB29AFC266A7}">
      <dgm:prSet phldrT="[Текст]" custT="1"/>
      <dgm:spPr>
        <a:solidFill>
          <a:srgbClr val="A0F2F2"/>
        </a:solidFill>
      </dgm:spPr>
      <dgm:t>
        <a:bodyPr/>
        <a:lstStyle/>
        <a:p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2026 г. (прогноз)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6 399 382,8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gm:t>
    </dgm:pt>
    <dgm:pt modelId="{40137F1A-DDE7-450B-88C2-041A00E23E75}" type="parTrans" cxnId="{A4274289-2B21-4D5F-A036-686774E055E9}">
      <dgm:prSet/>
      <dgm:spPr/>
      <dgm:t>
        <a:bodyPr/>
        <a:lstStyle/>
        <a:p>
          <a:endParaRPr lang="ru-RU"/>
        </a:p>
      </dgm:t>
    </dgm:pt>
    <dgm:pt modelId="{178B32EC-EB2B-43BB-AB76-77155FD06715}" type="sibTrans" cxnId="{A4274289-2B21-4D5F-A036-686774E055E9}">
      <dgm:prSet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E28468A2-344E-46B5-B7FC-BE755EBCA106}">
      <dgm:prSet phldrT="[Текст]" custT="1"/>
      <dgm:spPr>
        <a:solidFill>
          <a:srgbClr val="A0F2F2"/>
        </a:solidFill>
      </dgm:spPr>
      <dgm:t>
        <a:bodyPr/>
        <a:lstStyle/>
        <a:p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2027 г. (прогноз)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6 641 822,0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gm:t>
    </dgm:pt>
    <dgm:pt modelId="{912E4681-2E48-4B39-9B79-5ED564CCD8E4}" type="parTrans" cxnId="{E10E15BF-7FD5-4606-9E38-5D49511EF2FC}">
      <dgm:prSet/>
      <dgm:spPr/>
      <dgm:t>
        <a:bodyPr/>
        <a:lstStyle/>
        <a:p>
          <a:endParaRPr lang="ru-RU"/>
        </a:p>
      </dgm:t>
    </dgm:pt>
    <dgm:pt modelId="{AC047A15-58F6-4D81-8FA4-E72DA014E9E0}" type="sibTrans" cxnId="{E10E15BF-7FD5-4606-9E38-5D49511EF2FC}">
      <dgm:prSet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1C96F1A5-24DA-4245-ABE4-3546CE025251}">
      <dgm:prSet phldrT="[Текст]" custT="1"/>
      <dgm:spPr>
        <a:solidFill>
          <a:srgbClr val="A0F2F2"/>
        </a:solidFill>
      </dgm:spPr>
      <dgm:t>
        <a:bodyPr/>
        <a:lstStyle/>
        <a:p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2028 г. (прогноз)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6 889 049,9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gm:t>
    </dgm:pt>
    <dgm:pt modelId="{079A5470-AC67-4913-9512-F49920DE1F37}" type="parTrans" cxnId="{199155F7-0725-4700-B04D-C6C4ACE25427}">
      <dgm:prSet/>
      <dgm:spPr/>
      <dgm:t>
        <a:bodyPr/>
        <a:lstStyle/>
        <a:p>
          <a:endParaRPr lang="ru-RU"/>
        </a:p>
      </dgm:t>
    </dgm:pt>
    <dgm:pt modelId="{EF9976EB-DD19-44C0-A6BE-FA6ECE5C9852}" type="sibTrans" cxnId="{199155F7-0725-4700-B04D-C6C4ACE25427}">
      <dgm:prSet/>
      <dgm:spPr/>
      <dgm:t>
        <a:bodyPr/>
        <a:lstStyle/>
        <a:p>
          <a:endParaRPr lang="ru-RU"/>
        </a:p>
      </dgm:t>
    </dgm:pt>
    <dgm:pt modelId="{FDB69CA5-D648-46AD-B837-E734F4E57B98}" type="pres">
      <dgm:prSet presAssocID="{C57BB355-CA11-40B7-86F2-3FDB77569A50}" presName="Name0" presStyleCnt="0">
        <dgm:presLayoutVars>
          <dgm:dir/>
          <dgm:resizeHandles val="exact"/>
        </dgm:presLayoutVars>
      </dgm:prSet>
      <dgm:spPr/>
    </dgm:pt>
    <dgm:pt modelId="{37413961-9728-498B-AB56-35057DEAA350}" type="pres">
      <dgm:prSet presAssocID="{954D0812-43A2-478F-AF22-D9BF8141E17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7CAD0C-D1A6-4CD9-B0C0-12C1908FAA32}" type="pres">
      <dgm:prSet presAssocID="{E86124AA-FA56-4C52-AD24-68CF77746B96}" presName="sibTrans" presStyleLbl="sibTrans2D1" presStyleIdx="0" presStyleCnt="4"/>
      <dgm:spPr/>
      <dgm:t>
        <a:bodyPr/>
        <a:lstStyle/>
        <a:p>
          <a:endParaRPr lang="ru-RU"/>
        </a:p>
      </dgm:t>
    </dgm:pt>
    <dgm:pt modelId="{EAE7BC00-5F0F-4890-A785-1EA55CCA8378}" type="pres">
      <dgm:prSet presAssocID="{E86124AA-FA56-4C52-AD24-68CF77746B96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F4C5A9C7-5697-47AF-BC13-D16FFADEC803}" type="pres">
      <dgm:prSet presAssocID="{0C60EE47-779B-4F44-9545-A9D4BBD965A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A4006E-8C61-42B6-AA3A-B20F7DEDE523}" type="pres">
      <dgm:prSet presAssocID="{5FA9D5A0-FE9A-4281-8C0E-48131F43A7EF}" presName="sibTrans" presStyleLbl="sibTrans2D1" presStyleIdx="1" presStyleCnt="4"/>
      <dgm:spPr/>
      <dgm:t>
        <a:bodyPr/>
        <a:lstStyle/>
        <a:p>
          <a:endParaRPr lang="ru-RU"/>
        </a:p>
      </dgm:t>
    </dgm:pt>
    <dgm:pt modelId="{B6B0D069-099F-4ABA-AD65-44F0EF486D07}" type="pres">
      <dgm:prSet presAssocID="{5FA9D5A0-FE9A-4281-8C0E-48131F43A7EF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76A3CBA7-29F5-426E-A3BB-E138919DEA5E}" type="pres">
      <dgm:prSet presAssocID="{FF060E03-FA72-4DEC-810C-AB29AFC266A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21ED0-5DAD-4F70-840D-3044D034E203}" type="pres">
      <dgm:prSet presAssocID="{178B32EC-EB2B-43BB-AB76-77155FD06715}" presName="sibTrans" presStyleLbl="sibTrans2D1" presStyleIdx="2" presStyleCnt="4"/>
      <dgm:spPr/>
      <dgm:t>
        <a:bodyPr/>
        <a:lstStyle/>
        <a:p>
          <a:endParaRPr lang="ru-RU"/>
        </a:p>
      </dgm:t>
    </dgm:pt>
    <dgm:pt modelId="{04CEF47C-89DE-4B15-BFDF-6B0A57FF53FF}" type="pres">
      <dgm:prSet presAssocID="{178B32EC-EB2B-43BB-AB76-77155FD06715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2E29B20D-513B-4424-89D3-BEA9BF71B34B}" type="pres">
      <dgm:prSet presAssocID="{E28468A2-344E-46B5-B7FC-BE755EBCA10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D8DB6D-C539-4BD3-B09A-E4924DD5CE2E}" type="pres">
      <dgm:prSet presAssocID="{AC047A15-58F6-4D81-8FA4-E72DA014E9E0}" presName="sibTrans" presStyleLbl="sibTrans2D1" presStyleIdx="3" presStyleCnt="4"/>
      <dgm:spPr/>
      <dgm:t>
        <a:bodyPr/>
        <a:lstStyle/>
        <a:p>
          <a:endParaRPr lang="ru-RU"/>
        </a:p>
      </dgm:t>
    </dgm:pt>
    <dgm:pt modelId="{136BBDB4-572C-4524-8C97-524F8748415A}" type="pres">
      <dgm:prSet presAssocID="{AC047A15-58F6-4D81-8FA4-E72DA014E9E0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4943F3A9-9348-4556-AEA1-7DC77AC5CD21}" type="pres">
      <dgm:prSet presAssocID="{1C96F1A5-24DA-4245-ABE4-3546CE02525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575712-10B7-442C-81D9-E0072618CB50}" srcId="{C57BB355-CA11-40B7-86F2-3FDB77569A50}" destId="{0C60EE47-779B-4F44-9545-A9D4BBD965A5}" srcOrd="1" destOrd="0" parTransId="{CF079464-EC82-43A9-8475-15AB1E45382F}" sibTransId="{5FA9D5A0-FE9A-4281-8C0E-48131F43A7EF}"/>
    <dgm:cxn modelId="{4745E542-EF8E-4625-A74B-B1CF9D5ABD2A}" type="presOf" srcId="{1C96F1A5-24DA-4245-ABE4-3546CE025251}" destId="{4943F3A9-9348-4556-AEA1-7DC77AC5CD21}" srcOrd="0" destOrd="0" presId="urn:microsoft.com/office/officeart/2005/8/layout/process1"/>
    <dgm:cxn modelId="{736AA7BD-9F7C-4457-83A7-0AE52129E638}" type="presOf" srcId="{5FA9D5A0-FE9A-4281-8C0E-48131F43A7EF}" destId="{53A4006E-8C61-42B6-AA3A-B20F7DEDE523}" srcOrd="0" destOrd="0" presId="urn:microsoft.com/office/officeart/2005/8/layout/process1"/>
    <dgm:cxn modelId="{DC9624CD-B2A8-46F0-B011-6D59708E5CB8}" type="presOf" srcId="{0C60EE47-779B-4F44-9545-A9D4BBD965A5}" destId="{F4C5A9C7-5697-47AF-BC13-D16FFADEC803}" srcOrd="0" destOrd="0" presId="urn:microsoft.com/office/officeart/2005/8/layout/process1"/>
    <dgm:cxn modelId="{42355EFF-5FEF-4E35-A864-A1EE3A64BB96}" type="presOf" srcId="{AC047A15-58F6-4D81-8FA4-E72DA014E9E0}" destId="{1FD8DB6D-C539-4BD3-B09A-E4924DD5CE2E}" srcOrd="0" destOrd="0" presId="urn:microsoft.com/office/officeart/2005/8/layout/process1"/>
    <dgm:cxn modelId="{A4274289-2B21-4D5F-A036-686774E055E9}" srcId="{C57BB355-CA11-40B7-86F2-3FDB77569A50}" destId="{FF060E03-FA72-4DEC-810C-AB29AFC266A7}" srcOrd="2" destOrd="0" parTransId="{40137F1A-DDE7-450B-88C2-041A00E23E75}" sibTransId="{178B32EC-EB2B-43BB-AB76-77155FD06715}"/>
    <dgm:cxn modelId="{72474EEB-C7B3-46DB-B483-7711FFCA9351}" type="presOf" srcId="{E28468A2-344E-46B5-B7FC-BE755EBCA106}" destId="{2E29B20D-513B-4424-89D3-BEA9BF71B34B}" srcOrd="0" destOrd="0" presId="urn:microsoft.com/office/officeart/2005/8/layout/process1"/>
    <dgm:cxn modelId="{0A9939C4-EB28-4486-90D8-4EA78B596578}" type="presOf" srcId="{AC047A15-58F6-4D81-8FA4-E72DA014E9E0}" destId="{136BBDB4-572C-4524-8C97-524F8748415A}" srcOrd="1" destOrd="0" presId="urn:microsoft.com/office/officeart/2005/8/layout/process1"/>
    <dgm:cxn modelId="{E934AE27-A6DC-4CE3-A418-527DE66190F7}" type="presOf" srcId="{E86124AA-FA56-4C52-AD24-68CF77746B96}" destId="{EAE7BC00-5F0F-4890-A785-1EA55CCA8378}" srcOrd="1" destOrd="0" presId="urn:microsoft.com/office/officeart/2005/8/layout/process1"/>
    <dgm:cxn modelId="{67FB9732-B3EA-4F1B-97A3-8194D56566C6}" type="presOf" srcId="{954D0812-43A2-478F-AF22-D9BF8141E177}" destId="{37413961-9728-498B-AB56-35057DEAA350}" srcOrd="0" destOrd="0" presId="urn:microsoft.com/office/officeart/2005/8/layout/process1"/>
    <dgm:cxn modelId="{967FAC93-A8DC-40BF-A577-D8C9A9482011}" type="presOf" srcId="{178B32EC-EB2B-43BB-AB76-77155FD06715}" destId="{04CEF47C-89DE-4B15-BFDF-6B0A57FF53FF}" srcOrd="1" destOrd="0" presId="urn:microsoft.com/office/officeart/2005/8/layout/process1"/>
    <dgm:cxn modelId="{98B795EE-D693-4B21-A3A7-339681765A4C}" type="presOf" srcId="{FF060E03-FA72-4DEC-810C-AB29AFC266A7}" destId="{76A3CBA7-29F5-426E-A3BB-E138919DEA5E}" srcOrd="0" destOrd="0" presId="urn:microsoft.com/office/officeart/2005/8/layout/process1"/>
    <dgm:cxn modelId="{D8B6F481-8CBD-465D-B88B-206AAB1783C7}" type="presOf" srcId="{C57BB355-CA11-40B7-86F2-3FDB77569A50}" destId="{FDB69CA5-D648-46AD-B837-E734F4E57B98}" srcOrd="0" destOrd="0" presId="urn:microsoft.com/office/officeart/2005/8/layout/process1"/>
    <dgm:cxn modelId="{6AD4288F-FC7A-490E-BA52-80689844079D}" type="presOf" srcId="{178B32EC-EB2B-43BB-AB76-77155FD06715}" destId="{93E21ED0-5DAD-4F70-840D-3044D034E203}" srcOrd="0" destOrd="0" presId="urn:microsoft.com/office/officeart/2005/8/layout/process1"/>
    <dgm:cxn modelId="{F5EE9C0A-6378-4E8D-92CF-0FE47AAE9987}" srcId="{C57BB355-CA11-40B7-86F2-3FDB77569A50}" destId="{954D0812-43A2-478F-AF22-D9BF8141E177}" srcOrd="0" destOrd="0" parTransId="{96ADB3AE-D612-4979-8790-14C48F66D82E}" sibTransId="{E86124AA-FA56-4C52-AD24-68CF77746B96}"/>
    <dgm:cxn modelId="{199155F7-0725-4700-B04D-C6C4ACE25427}" srcId="{C57BB355-CA11-40B7-86F2-3FDB77569A50}" destId="{1C96F1A5-24DA-4245-ABE4-3546CE025251}" srcOrd="4" destOrd="0" parTransId="{079A5470-AC67-4913-9512-F49920DE1F37}" sibTransId="{EF9976EB-DD19-44C0-A6BE-FA6ECE5C9852}"/>
    <dgm:cxn modelId="{E10E15BF-7FD5-4606-9E38-5D49511EF2FC}" srcId="{C57BB355-CA11-40B7-86F2-3FDB77569A50}" destId="{E28468A2-344E-46B5-B7FC-BE755EBCA106}" srcOrd="3" destOrd="0" parTransId="{912E4681-2E48-4B39-9B79-5ED564CCD8E4}" sibTransId="{AC047A15-58F6-4D81-8FA4-E72DA014E9E0}"/>
    <dgm:cxn modelId="{3FE34F34-9A1D-4843-9D17-FE592A9F3B57}" type="presOf" srcId="{5FA9D5A0-FE9A-4281-8C0E-48131F43A7EF}" destId="{B6B0D069-099F-4ABA-AD65-44F0EF486D07}" srcOrd="1" destOrd="0" presId="urn:microsoft.com/office/officeart/2005/8/layout/process1"/>
    <dgm:cxn modelId="{893D4020-E5D0-413B-A52F-547D1C5B1D34}" type="presOf" srcId="{E86124AA-FA56-4C52-AD24-68CF77746B96}" destId="{747CAD0C-D1A6-4CD9-B0C0-12C1908FAA32}" srcOrd="0" destOrd="0" presId="urn:microsoft.com/office/officeart/2005/8/layout/process1"/>
    <dgm:cxn modelId="{A2AA5D04-F340-4A87-85DA-7946E4FC9237}" type="presParOf" srcId="{FDB69CA5-D648-46AD-B837-E734F4E57B98}" destId="{37413961-9728-498B-AB56-35057DEAA350}" srcOrd="0" destOrd="0" presId="urn:microsoft.com/office/officeart/2005/8/layout/process1"/>
    <dgm:cxn modelId="{852DD0BE-F1B7-424F-A69C-EA661C8E3455}" type="presParOf" srcId="{FDB69CA5-D648-46AD-B837-E734F4E57B98}" destId="{747CAD0C-D1A6-4CD9-B0C0-12C1908FAA32}" srcOrd="1" destOrd="0" presId="urn:microsoft.com/office/officeart/2005/8/layout/process1"/>
    <dgm:cxn modelId="{2F58F402-CFF8-48EF-9F84-990816D5BDA5}" type="presParOf" srcId="{747CAD0C-D1A6-4CD9-B0C0-12C1908FAA32}" destId="{EAE7BC00-5F0F-4890-A785-1EA55CCA8378}" srcOrd="0" destOrd="0" presId="urn:microsoft.com/office/officeart/2005/8/layout/process1"/>
    <dgm:cxn modelId="{BEA9A470-790C-4B5B-8FC5-7B68A0D2AC0E}" type="presParOf" srcId="{FDB69CA5-D648-46AD-B837-E734F4E57B98}" destId="{F4C5A9C7-5697-47AF-BC13-D16FFADEC803}" srcOrd="2" destOrd="0" presId="urn:microsoft.com/office/officeart/2005/8/layout/process1"/>
    <dgm:cxn modelId="{3BD06A63-90C2-416B-94E7-54110DA330DE}" type="presParOf" srcId="{FDB69CA5-D648-46AD-B837-E734F4E57B98}" destId="{53A4006E-8C61-42B6-AA3A-B20F7DEDE523}" srcOrd="3" destOrd="0" presId="urn:microsoft.com/office/officeart/2005/8/layout/process1"/>
    <dgm:cxn modelId="{AA72BC18-B4B8-4C05-87C5-12B42FBAF3E0}" type="presParOf" srcId="{53A4006E-8C61-42B6-AA3A-B20F7DEDE523}" destId="{B6B0D069-099F-4ABA-AD65-44F0EF486D07}" srcOrd="0" destOrd="0" presId="urn:microsoft.com/office/officeart/2005/8/layout/process1"/>
    <dgm:cxn modelId="{DF954F18-EC9D-4687-A490-B44664B044E5}" type="presParOf" srcId="{FDB69CA5-D648-46AD-B837-E734F4E57B98}" destId="{76A3CBA7-29F5-426E-A3BB-E138919DEA5E}" srcOrd="4" destOrd="0" presId="urn:microsoft.com/office/officeart/2005/8/layout/process1"/>
    <dgm:cxn modelId="{BB1ACC5F-91E3-4B7A-B676-1399547A37C7}" type="presParOf" srcId="{FDB69CA5-D648-46AD-B837-E734F4E57B98}" destId="{93E21ED0-5DAD-4F70-840D-3044D034E203}" srcOrd="5" destOrd="0" presId="urn:microsoft.com/office/officeart/2005/8/layout/process1"/>
    <dgm:cxn modelId="{418E9A4E-DD32-4544-8098-33CF90BD5F9A}" type="presParOf" srcId="{93E21ED0-5DAD-4F70-840D-3044D034E203}" destId="{04CEF47C-89DE-4B15-BFDF-6B0A57FF53FF}" srcOrd="0" destOrd="0" presId="urn:microsoft.com/office/officeart/2005/8/layout/process1"/>
    <dgm:cxn modelId="{41484BC0-33EC-4FE3-AC1E-6FD2978E7C35}" type="presParOf" srcId="{FDB69CA5-D648-46AD-B837-E734F4E57B98}" destId="{2E29B20D-513B-4424-89D3-BEA9BF71B34B}" srcOrd="6" destOrd="0" presId="urn:microsoft.com/office/officeart/2005/8/layout/process1"/>
    <dgm:cxn modelId="{A99A2B61-1DB4-473A-811F-B090B35B74AC}" type="presParOf" srcId="{FDB69CA5-D648-46AD-B837-E734F4E57B98}" destId="{1FD8DB6D-C539-4BD3-B09A-E4924DD5CE2E}" srcOrd="7" destOrd="0" presId="urn:microsoft.com/office/officeart/2005/8/layout/process1"/>
    <dgm:cxn modelId="{0B33F8F3-980A-4CDE-AB91-CD401F2FC3AD}" type="presParOf" srcId="{1FD8DB6D-C539-4BD3-B09A-E4924DD5CE2E}" destId="{136BBDB4-572C-4524-8C97-524F8748415A}" srcOrd="0" destOrd="0" presId="urn:microsoft.com/office/officeart/2005/8/layout/process1"/>
    <dgm:cxn modelId="{58F3E8A3-5103-44EC-AD84-B9D4C7CE2610}" type="presParOf" srcId="{FDB69CA5-D648-46AD-B837-E734F4E57B98}" destId="{4943F3A9-9348-4556-AEA1-7DC77AC5CD21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57BB355-CA11-40B7-86F2-3FDB77569A50}" type="doc">
      <dgm:prSet loTypeId="urn:microsoft.com/office/officeart/2005/8/layout/process1" loCatId="process" qsTypeId="urn:microsoft.com/office/officeart/2005/8/quickstyle/simple5" qsCatId="simple" csTypeId="urn:microsoft.com/office/officeart/2005/8/colors/colorful2" csCatId="colorful" phldr="1"/>
      <dgm:spPr/>
    </dgm:pt>
    <dgm:pt modelId="{954D0812-43A2-478F-AF22-D9BF8141E177}">
      <dgm:prSet phldrT="[Текст]" custT="1"/>
      <dgm:spPr>
        <a:solidFill>
          <a:srgbClr val="A5E3F3"/>
        </a:solidFill>
      </dgm:spPr>
      <dgm:t>
        <a:bodyPr/>
        <a:lstStyle/>
        <a:p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2024 г.      (факт)      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- 310 074,3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gm:t>
    </dgm:pt>
    <dgm:pt modelId="{96ADB3AE-D612-4979-8790-14C48F66D82E}" type="parTrans" cxnId="{F5EE9C0A-6378-4E8D-92CF-0FE47AAE9987}">
      <dgm:prSet/>
      <dgm:spPr/>
      <dgm:t>
        <a:bodyPr/>
        <a:lstStyle/>
        <a:p>
          <a:endParaRPr lang="ru-RU"/>
        </a:p>
      </dgm:t>
    </dgm:pt>
    <dgm:pt modelId="{E86124AA-FA56-4C52-AD24-68CF77746B96}" type="sibTrans" cxnId="{F5EE9C0A-6378-4E8D-92CF-0FE47AAE9987}">
      <dgm:prSet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0C60EE47-779B-4F44-9545-A9D4BBD965A5}">
      <dgm:prSet phldrT="[Текст]" custT="1"/>
      <dgm:spPr>
        <a:solidFill>
          <a:srgbClr val="AAE9F8"/>
        </a:solidFill>
      </dgm:spPr>
      <dgm:t>
        <a:bodyPr/>
        <a:lstStyle/>
        <a:p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2025 г.          (план)      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534 148,4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gm:t>
    </dgm:pt>
    <dgm:pt modelId="{CF079464-EC82-43A9-8475-15AB1E45382F}" type="parTrans" cxnId="{C9575712-10B7-442C-81D9-E0072618CB50}">
      <dgm:prSet/>
      <dgm:spPr/>
      <dgm:t>
        <a:bodyPr/>
        <a:lstStyle/>
        <a:p>
          <a:endParaRPr lang="ru-RU"/>
        </a:p>
      </dgm:t>
    </dgm:pt>
    <dgm:pt modelId="{5FA9D5A0-FE9A-4281-8C0E-48131F43A7EF}" type="sibTrans" cxnId="{C9575712-10B7-442C-81D9-E0072618CB50}">
      <dgm:prSet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FF060E03-FA72-4DEC-810C-AB29AFC266A7}">
      <dgm:prSet phldrT="[Текст]" custT="1"/>
      <dgm:spPr>
        <a:solidFill>
          <a:srgbClr val="AAE9F8"/>
        </a:solidFill>
      </dgm:spPr>
      <dgm:t>
        <a:bodyPr/>
        <a:lstStyle/>
        <a:p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2026 г. (прогноз)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166 000,5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gm:t>
    </dgm:pt>
    <dgm:pt modelId="{40137F1A-DDE7-450B-88C2-041A00E23E75}" type="parTrans" cxnId="{A4274289-2B21-4D5F-A036-686774E055E9}">
      <dgm:prSet/>
      <dgm:spPr/>
      <dgm:t>
        <a:bodyPr/>
        <a:lstStyle/>
        <a:p>
          <a:endParaRPr lang="ru-RU"/>
        </a:p>
      </dgm:t>
    </dgm:pt>
    <dgm:pt modelId="{178B32EC-EB2B-43BB-AB76-77155FD06715}" type="sibTrans" cxnId="{A4274289-2B21-4D5F-A036-686774E055E9}">
      <dgm:prSet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E28468A2-344E-46B5-B7FC-BE755EBCA106}">
      <dgm:prSet phldrT="[Текст]" custT="1"/>
      <dgm:spPr>
        <a:solidFill>
          <a:srgbClr val="AAE9F8"/>
        </a:solidFill>
      </dgm:spPr>
      <dgm:t>
        <a:bodyPr/>
        <a:lstStyle/>
        <a:p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2027 г. (прогноз)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0,0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gm:t>
    </dgm:pt>
    <dgm:pt modelId="{912E4681-2E48-4B39-9B79-5ED564CCD8E4}" type="parTrans" cxnId="{E10E15BF-7FD5-4606-9E38-5D49511EF2FC}">
      <dgm:prSet/>
      <dgm:spPr/>
      <dgm:t>
        <a:bodyPr/>
        <a:lstStyle/>
        <a:p>
          <a:endParaRPr lang="ru-RU"/>
        </a:p>
      </dgm:t>
    </dgm:pt>
    <dgm:pt modelId="{AC047A15-58F6-4D81-8FA4-E72DA014E9E0}" type="sibTrans" cxnId="{E10E15BF-7FD5-4606-9E38-5D49511EF2FC}">
      <dgm:prSet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1C96F1A5-24DA-4245-ABE4-3546CE025251}">
      <dgm:prSet phldrT="[Текст]" custT="1"/>
      <dgm:spPr>
        <a:solidFill>
          <a:srgbClr val="AAE9F8"/>
        </a:solidFill>
      </dgm:spPr>
      <dgm:t>
        <a:bodyPr/>
        <a:lstStyle/>
        <a:p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2028 г. (прогноз)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0,0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gm:t>
    </dgm:pt>
    <dgm:pt modelId="{079A5470-AC67-4913-9512-F49920DE1F37}" type="parTrans" cxnId="{199155F7-0725-4700-B04D-C6C4ACE25427}">
      <dgm:prSet/>
      <dgm:spPr/>
      <dgm:t>
        <a:bodyPr/>
        <a:lstStyle/>
        <a:p>
          <a:endParaRPr lang="ru-RU"/>
        </a:p>
      </dgm:t>
    </dgm:pt>
    <dgm:pt modelId="{EF9976EB-DD19-44C0-A6BE-FA6ECE5C9852}" type="sibTrans" cxnId="{199155F7-0725-4700-B04D-C6C4ACE25427}">
      <dgm:prSet/>
      <dgm:spPr/>
      <dgm:t>
        <a:bodyPr/>
        <a:lstStyle/>
        <a:p>
          <a:endParaRPr lang="ru-RU"/>
        </a:p>
      </dgm:t>
    </dgm:pt>
    <dgm:pt modelId="{FDB69CA5-D648-46AD-B837-E734F4E57B98}" type="pres">
      <dgm:prSet presAssocID="{C57BB355-CA11-40B7-86F2-3FDB77569A50}" presName="Name0" presStyleCnt="0">
        <dgm:presLayoutVars>
          <dgm:dir/>
          <dgm:resizeHandles val="exact"/>
        </dgm:presLayoutVars>
      </dgm:prSet>
      <dgm:spPr/>
    </dgm:pt>
    <dgm:pt modelId="{37413961-9728-498B-AB56-35057DEAA350}" type="pres">
      <dgm:prSet presAssocID="{954D0812-43A2-478F-AF22-D9BF8141E17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7CAD0C-D1A6-4CD9-B0C0-12C1908FAA32}" type="pres">
      <dgm:prSet presAssocID="{E86124AA-FA56-4C52-AD24-68CF77746B96}" presName="sibTrans" presStyleLbl="sibTrans2D1" presStyleIdx="0" presStyleCnt="4"/>
      <dgm:spPr/>
      <dgm:t>
        <a:bodyPr/>
        <a:lstStyle/>
        <a:p>
          <a:endParaRPr lang="ru-RU"/>
        </a:p>
      </dgm:t>
    </dgm:pt>
    <dgm:pt modelId="{EAE7BC00-5F0F-4890-A785-1EA55CCA8378}" type="pres">
      <dgm:prSet presAssocID="{E86124AA-FA56-4C52-AD24-68CF77746B96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F4C5A9C7-5697-47AF-BC13-D16FFADEC803}" type="pres">
      <dgm:prSet presAssocID="{0C60EE47-779B-4F44-9545-A9D4BBD965A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A4006E-8C61-42B6-AA3A-B20F7DEDE523}" type="pres">
      <dgm:prSet presAssocID="{5FA9D5A0-FE9A-4281-8C0E-48131F43A7EF}" presName="sibTrans" presStyleLbl="sibTrans2D1" presStyleIdx="1" presStyleCnt="4"/>
      <dgm:spPr/>
      <dgm:t>
        <a:bodyPr/>
        <a:lstStyle/>
        <a:p>
          <a:endParaRPr lang="ru-RU"/>
        </a:p>
      </dgm:t>
    </dgm:pt>
    <dgm:pt modelId="{B6B0D069-099F-4ABA-AD65-44F0EF486D07}" type="pres">
      <dgm:prSet presAssocID="{5FA9D5A0-FE9A-4281-8C0E-48131F43A7EF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76A3CBA7-29F5-426E-A3BB-E138919DEA5E}" type="pres">
      <dgm:prSet presAssocID="{FF060E03-FA72-4DEC-810C-AB29AFC266A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21ED0-5DAD-4F70-840D-3044D034E203}" type="pres">
      <dgm:prSet presAssocID="{178B32EC-EB2B-43BB-AB76-77155FD06715}" presName="sibTrans" presStyleLbl="sibTrans2D1" presStyleIdx="2" presStyleCnt="4"/>
      <dgm:spPr/>
      <dgm:t>
        <a:bodyPr/>
        <a:lstStyle/>
        <a:p>
          <a:endParaRPr lang="ru-RU"/>
        </a:p>
      </dgm:t>
    </dgm:pt>
    <dgm:pt modelId="{04CEF47C-89DE-4B15-BFDF-6B0A57FF53FF}" type="pres">
      <dgm:prSet presAssocID="{178B32EC-EB2B-43BB-AB76-77155FD06715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2E29B20D-513B-4424-89D3-BEA9BF71B34B}" type="pres">
      <dgm:prSet presAssocID="{E28468A2-344E-46B5-B7FC-BE755EBCA10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D8DB6D-C539-4BD3-B09A-E4924DD5CE2E}" type="pres">
      <dgm:prSet presAssocID="{AC047A15-58F6-4D81-8FA4-E72DA014E9E0}" presName="sibTrans" presStyleLbl="sibTrans2D1" presStyleIdx="3" presStyleCnt="4"/>
      <dgm:spPr/>
      <dgm:t>
        <a:bodyPr/>
        <a:lstStyle/>
        <a:p>
          <a:endParaRPr lang="ru-RU"/>
        </a:p>
      </dgm:t>
    </dgm:pt>
    <dgm:pt modelId="{136BBDB4-572C-4524-8C97-524F8748415A}" type="pres">
      <dgm:prSet presAssocID="{AC047A15-58F6-4D81-8FA4-E72DA014E9E0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4943F3A9-9348-4556-AEA1-7DC77AC5CD21}" type="pres">
      <dgm:prSet presAssocID="{1C96F1A5-24DA-4245-ABE4-3546CE02525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D8BF31-30A1-42F8-8EEF-0A1C09945540}" type="presOf" srcId="{C57BB355-CA11-40B7-86F2-3FDB77569A50}" destId="{FDB69CA5-D648-46AD-B837-E734F4E57B98}" srcOrd="0" destOrd="0" presId="urn:microsoft.com/office/officeart/2005/8/layout/process1"/>
    <dgm:cxn modelId="{A1CAEC03-3988-45FE-B966-414C45B20F78}" type="presOf" srcId="{E86124AA-FA56-4C52-AD24-68CF77746B96}" destId="{747CAD0C-D1A6-4CD9-B0C0-12C1908FAA32}" srcOrd="0" destOrd="0" presId="urn:microsoft.com/office/officeart/2005/8/layout/process1"/>
    <dgm:cxn modelId="{A4274289-2B21-4D5F-A036-686774E055E9}" srcId="{C57BB355-CA11-40B7-86F2-3FDB77569A50}" destId="{FF060E03-FA72-4DEC-810C-AB29AFC266A7}" srcOrd="2" destOrd="0" parTransId="{40137F1A-DDE7-450B-88C2-041A00E23E75}" sibTransId="{178B32EC-EB2B-43BB-AB76-77155FD06715}"/>
    <dgm:cxn modelId="{019082AA-7217-467F-94F1-AA600F60F458}" type="presOf" srcId="{E86124AA-FA56-4C52-AD24-68CF77746B96}" destId="{EAE7BC00-5F0F-4890-A785-1EA55CCA8378}" srcOrd="1" destOrd="0" presId="urn:microsoft.com/office/officeart/2005/8/layout/process1"/>
    <dgm:cxn modelId="{3C59B86C-DAE2-4FC6-918D-24AFED39C41B}" type="presOf" srcId="{0C60EE47-779B-4F44-9545-A9D4BBD965A5}" destId="{F4C5A9C7-5697-47AF-BC13-D16FFADEC803}" srcOrd="0" destOrd="0" presId="urn:microsoft.com/office/officeart/2005/8/layout/process1"/>
    <dgm:cxn modelId="{F5EE9C0A-6378-4E8D-92CF-0FE47AAE9987}" srcId="{C57BB355-CA11-40B7-86F2-3FDB77569A50}" destId="{954D0812-43A2-478F-AF22-D9BF8141E177}" srcOrd="0" destOrd="0" parTransId="{96ADB3AE-D612-4979-8790-14C48F66D82E}" sibTransId="{E86124AA-FA56-4C52-AD24-68CF77746B96}"/>
    <dgm:cxn modelId="{03EB5644-74B1-4F48-88C6-5CD7F912C908}" type="presOf" srcId="{5FA9D5A0-FE9A-4281-8C0E-48131F43A7EF}" destId="{53A4006E-8C61-42B6-AA3A-B20F7DEDE523}" srcOrd="0" destOrd="0" presId="urn:microsoft.com/office/officeart/2005/8/layout/process1"/>
    <dgm:cxn modelId="{429C86C7-0D0F-4707-A89B-ECF507C56C4E}" type="presOf" srcId="{178B32EC-EB2B-43BB-AB76-77155FD06715}" destId="{04CEF47C-89DE-4B15-BFDF-6B0A57FF53FF}" srcOrd="1" destOrd="0" presId="urn:microsoft.com/office/officeart/2005/8/layout/process1"/>
    <dgm:cxn modelId="{E10E15BF-7FD5-4606-9E38-5D49511EF2FC}" srcId="{C57BB355-CA11-40B7-86F2-3FDB77569A50}" destId="{E28468A2-344E-46B5-B7FC-BE755EBCA106}" srcOrd="3" destOrd="0" parTransId="{912E4681-2E48-4B39-9B79-5ED564CCD8E4}" sibTransId="{AC047A15-58F6-4D81-8FA4-E72DA014E9E0}"/>
    <dgm:cxn modelId="{8244BB53-F689-4E6D-A5E4-C32F87B52C5F}" type="presOf" srcId="{1C96F1A5-24DA-4245-ABE4-3546CE025251}" destId="{4943F3A9-9348-4556-AEA1-7DC77AC5CD21}" srcOrd="0" destOrd="0" presId="urn:microsoft.com/office/officeart/2005/8/layout/process1"/>
    <dgm:cxn modelId="{9E09BAF9-5B80-44E4-A2D9-EEA8FC84FDEA}" type="presOf" srcId="{AC047A15-58F6-4D81-8FA4-E72DA014E9E0}" destId="{136BBDB4-572C-4524-8C97-524F8748415A}" srcOrd="1" destOrd="0" presId="urn:microsoft.com/office/officeart/2005/8/layout/process1"/>
    <dgm:cxn modelId="{26A08C54-6E37-4F60-8D56-9668017AAC10}" type="presOf" srcId="{178B32EC-EB2B-43BB-AB76-77155FD06715}" destId="{93E21ED0-5DAD-4F70-840D-3044D034E203}" srcOrd="0" destOrd="0" presId="urn:microsoft.com/office/officeart/2005/8/layout/process1"/>
    <dgm:cxn modelId="{88095536-709B-435F-97EB-96B083B46326}" type="presOf" srcId="{954D0812-43A2-478F-AF22-D9BF8141E177}" destId="{37413961-9728-498B-AB56-35057DEAA350}" srcOrd="0" destOrd="0" presId="urn:microsoft.com/office/officeart/2005/8/layout/process1"/>
    <dgm:cxn modelId="{C9575712-10B7-442C-81D9-E0072618CB50}" srcId="{C57BB355-CA11-40B7-86F2-3FDB77569A50}" destId="{0C60EE47-779B-4F44-9545-A9D4BBD965A5}" srcOrd="1" destOrd="0" parTransId="{CF079464-EC82-43A9-8475-15AB1E45382F}" sibTransId="{5FA9D5A0-FE9A-4281-8C0E-48131F43A7EF}"/>
    <dgm:cxn modelId="{8FC0C173-784D-4F9D-AAA8-155990FEACEF}" type="presOf" srcId="{FF060E03-FA72-4DEC-810C-AB29AFC266A7}" destId="{76A3CBA7-29F5-426E-A3BB-E138919DEA5E}" srcOrd="0" destOrd="0" presId="urn:microsoft.com/office/officeart/2005/8/layout/process1"/>
    <dgm:cxn modelId="{68C64F77-6A2D-47E8-88D5-E69DF60E882A}" type="presOf" srcId="{5FA9D5A0-FE9A-4281-8C0E-48131F43A7EF}" destId="{B6B0D069-099F-4ABA-AD65-44F0EF486D07}" srcOrd="1" destOrd="0" presId="urn:microsoft.com/office/officeart/2005/8/layout/process1"/>
    <dgm:cxn modelId="{199155F7-0725-4700-B04D-C6C4ACE25427}" srcId="{C57BB355-CA11-40B7-86F2-3FDB77569A50}" destId="{1C96F1A5-24DA-4245-ABE4-3546CE025251}" srcOrd="4" destOrd="0" parTransId="{079A5470-AC67-4913-9512-F49920DE1F37}" sibTransId="{EF9976EB-DD19-44C0-A6BE-FA6ECE5C9852}"/>
    <dgm:cxn modelId="{00AD1EF7-DF48-4EFC-9DDC-EFD67FFD9495}" type="presOf" srcId="{E28468A2-344E-46B5-B7FC-BE755EBCA106}" destId="{2E29B20D-513B-4424-89D3-BEA9BF71B34B}" srcOrd="0" destOrd="0" presId="urn:microsoft.com/office/officeart/2005/8/layout/process1"/>
    <dgm:cxn modelId="{AD2F7CC8-9315-4EF7-B572-D50569733C42}" type="presOf" srcId="{AC047A15-58F6-4D81-8FA4-E72DA014E9E0}" destId="{1FD8DB6D-C539-4BD3-B09A-E4924DD5CE2E}" srcOrd="0" destOrd="0" presId="urn:microsoft.com/office/officeart/2005/8/layout/process1"/>
    <dgm:cxn modelId="{E530CBFA-F019-405E-BF5E-17401FE61616}" type="presParOf" srcId="{FDB69CA5-D648-46AD-B837-E734F4E57B98}" destId="{37413961-9728-498B-AB56-35057DEAA350}" srcOrd="0" destOrd="0" presId="urn:microsoft.com/office/officeart/2005/8/layout/process1"/>
    <dgm:cxn modelId="{988D0235-EAF1-4C39-9A68-0A52DAECA549}" type="presParOf" srcId="{FDB69CA5-D648-46AD-B837-E734F4E57B98}" destId="{747CAD0C-D1A6-4CD9-B0C0-12C1908FAA32}" srcOrd="1" destOrd="0" presId="urn:microsoft.com/office/officeart/2005/8/layout/process1"/>
    <dgm:cxn modelId="{F9BC9D48-F7F4-4A21-A22A-5B908BFEEC28}" type="presParOf" srcId="{747CAD0C-D1A6-4CD9-B0C0-12C1908FAA32}" destId="{EAE7BC00-5F0F-4890-A785-1EA55CCA8378}" srcOrd="0" destOrd="0" presId="urn:microsoft.com/office/officeart/2005/8/layout/process1"/>
    <dgm:cxn modelId="{6281F84B-1308-4DA8-9B72-417ECB3F3784}" type="presParOf" srcId="{FDB69CA5-D648-46AD-B837-E734F4E57B98}" destId="{F4C5A9C7-5697-47AF-BC13-D16FFADEC803}" srcOrd="2" destOrd="0" presId="urn:microsoft.com/office/officeart/2005/8/layout/process1"/>
    <dgm:cxn modelId="{79C082AF-92DE-4FA9-B269-36FDCAACA05F}" type="presParOf" srcId="{FDB69CA5-D648-46AD-B837-E734F4E57B98}" destId="{53A4006E-8C61-42B6-AA3A-B20F7DEDE523}" srcOrd="3" destOrd="0" presId="urn:microsoft.com/office/officeart/2005/8/layout/process1"/>
    <dgm:cxn modelId="{37D952E2-635A-4948-99C2-74E5710080AD}" type="presParOf" srcId="{53A4006E-8C61-42B6-AA3A-B20F7DEDE523}" destId="{B6B0D069-099F-4ABA-AD65-44F0EF486D07}" srcOrd="0" destOrd="0" presId="urn:microsoft.com/office/officeart/2005/8/layout/process1"/>
    <dgm:cxn modelId="{1E53C851-ADA6-464D-A305-DD42F1A7D148}" type="presParOf" srcId="{FDB69CA5-D648-46AD-B837-E734F4E57B98}" destId="{76A3CBA7-29F5-426E-A3BB-E138919DEA5E}" srcOrd="4" destOrd="0" presId="urn:microsoft.com/office/officeart/2005/8/layout/process1"/>
    <dgm:cxn modelId="{61B1E36B-8C08-4FB8-AEF7-48ADC7A7587E}" type="presParOf" srcId="{FDB69CA5-D648-46AD-B837-E734F4E57B98}" destId="{93E21ED0-5DAD-4F70-840D-3044D034E203}" srcOrd="5" destOrd="0" presId="urn:microsoft.com/office/officeart/2005/8/layout/process1"/>
    <dgm:cxn modelId="{E8D0980E-F606-4280-909F-CC7ED453779F}" type="presParOf" srcId="{93E21ED0-5DAD-4F70-840D-3044D034E203}" destId="{04CEF47C-89DE-4B15-BFDF-6B0A57FF53FF}" srcOrd="0" destOrd="0" presId="urn:microsoft.com/office/officeart/2005/8/layout/process1"/>
    <dgm:cxn modelId="{6AFD43CE-993B-4957-982F-A82B7FF185B4}" type="presParOf" srcId="{FDB69CA5-D648-46AD-B837-E734F4E57B98}" destId="{2E29B20D-513B-4424-89D3-BEA9BF71B34B}" srcOrd="6" destOrd="0" presId="urn:microsoft.com/office/officeart/2005/8/layout/process1"/>
    <dgm:cxn modelId="{EEECF9A8-ED9B-4102-BB14-B3FED4EF579F}" type="presParOf" srcId="{FDB69CA5-D648-46AD-B837-E734F4E57B98}" destId="{1FD8DB6D-C539-4BD3-B09A-E4924DD5CE2E}" srcOrd="7" destOrd="0" presId="urn:microsoft.com/office/officeart/2005/8/layout/process1"/>
    <dgm:cxn modelId="{CC33114B-E894-44B2-BC67-B1C5FF18BF15}" type="presParOf" srcId="{1FD8DB6D-C539-4BD3-B09A-E4924DD5CE2E}" destId="{136BBDB4-572C-4524-8C97-524F8748415A}" srcOrd="0" destOrd="0" presId="urn:microsoft.com/office/officeart/2005/8/layout/process1"/>
    <dgm:cxn modelId="{1420B261-FB8C-40B4-9926-4DDC8CE88CFA}" type="presParOf" srcId="{FDB69CA5-D648-46AD-B837-E734F4E57B98}" destId="{4943F3A9-9348-4556-AEA1-7DC77AC5CD21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73CAC1-5403-4398-ABDD-0B3FBF89CD47}">
      <dsp:nvSpPr>
        <dsp:cNvPr id="0" name=""/>
        <dsp:cNvSpPr/>
      </dsp:nvSpPr>
      <dsp:spPr>
        <a:xfrm>
          <a:off x="2283871" y="273166"/>
          <a:ext cx="3321313" cy="332124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2770266" y="759551"/>
        <a:ext cx="2348523" cy="2348472"/>
      </dsp:txXfrm>
    </dsp:sp>
    <dsp:sp modelId="{BEF8538E-2E41-4B0D-B8A5-8DC87073EE6F}">
      <dsp:nvSpPr>
        <dsp:cNvPr id="0" name=""/>
        <dsp:cNvSpPr/>
      </dsp:nvSpPr>
      <dsp:spPr>
        <a:xfrm>
          <a:off x="4851300" y="0"/>
          <a:ext cx="369378" cy="369371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3">
                <a:shade val="50000"/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3">
                <a:shade val="50000"/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3">
                <a:shade val="50000"/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3">
                <a:shade val="50000"/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51273C-8AFB-4CCE-AAB7-7B08C8BA06C7}">
      <dsp:nvSpPr>
        <dsp:cNvPr id="0" name=""/>
        <dsp:cNvSpPr/>
      </dsp:nvSpPr>
      <dsp:spPr>
        <a:xfrm>
          <a:off x="1932761" y="3308794"/>
          <a:ext cx="267459" cy="267716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28759"/>
                <a:satOff val="1105"/>
                <a:lumOff val="5922"/>
                <a:alphaOff val="0"/>
                <a:shade val="60000"/>
              </a:schemeClr>
            </a:gs>
            <a:gs pos="33000">
              <a:schemeClr val="accent3">
                <a:shade val="50000"/>
                <a:hueOff val="28759"/>
                <a:satOff val="1105"/>
                <a:lumOff val="5922"/>
                <a:alphaOff val="0"/>
                <a:tint val="86500"/>
              </a:schemeClr>
            </a:gs>
            <a:gs pos="46750">
              <a:schemeClr val="accent3">
                <a:shade val="50000"/>
                <a:hueOff val="28759"/>
                <a:satOff val="1105"/>
                <a:lumOff val="5922"/>
                <a:alphaOff val="0"/>
                <a:tint val="71000"/>
                <a:satMod val="112000"/>
              </a:schemeClr>
            </a:gs>
            <a:gs pos="53000">
              <a:schemeClr val="accent3">
                <a:shade val="50000"/>
                <a:hueOff val="28759"/>
                <a:satOff val="1105"/>
                <a:lumOff val="5922"/>
                <a:alphaOff val="0"/>
                <a:tint val="71000"/>
                <a:satMod val="112000"/>
              </a:schemeClr>
            </a:gs>
            <a:gs pos="68000">
              <a:schemeClr val="accent3">
                <a:shade val="50000"/>
                <a:hueOff val="28759"/>
                <a:satOff val="1105"/>
                <a:lumOff val="5922"/>
                <a:alphaOff val="0"/>
                <a:tint val="86000"/>
              </a:schemeClr>
            </a:gs>
            <a:gs pos="100000">
              <a:schemeClr val="accent3">
                <a:shade val="50000"/>
                <a:hueOff val="28759"/>
                <a:satOff val="1105"/>
                <a:lumOff val="5922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2F8754-7695-4B84-86DB-00D7FD19EF8C}">
      <dsp:nvSpPr>
        <dsp:cNvPr id="0" name=""/>
        <dsp:cNvSpPr/>
      </dsp:nvSpPr>
      <dsp:spPr>
        <a:xfrm>
          <a:off x="5580935" y="2284756"/>
          <a:ext cx="267459" cy="267716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57518"/>
                <a:satOff val="2210"/>
                <a:lumOff val="11844"/>
                <a:alphaOff val="0"/>
                <a:shade val="60000"/>
              </a:schemeClr>
            </a:gs>
            <a:gs pos="33000">
              <a:schemeClr val="accent3">
                <a:shade val="50000"/>
                <a:hueOff val="57518"/>
                <a:satOff val="2210"/>
                <a:lumOff val="11844"/>
                <a:alphaOff val="0"/>
                <a:tint val="86500"/>
              </a:schemeClr>
            </a:gs>
            <a:gs pos="46750">
              <a:schemeClr val="accent3">
                <a:shade val="50000"/>
                <a:hueOff val="57518"/>
                <a:satOff val="2210"/>
                <a:lumOff val="11844"/>
                <a:alphaOff val="0"/>
                <a:tint val="71000"/>
                <a:satMod val="112000"/>
              </a:schemeClr>
            </a:gs>
            <a:gs pos="53000">
              <a:schemeClr val="accent3">
                <a:shade val="50000"/>
                <a:hueOff val="57518"/>
                <a:satOff val="2210"/>
                <a:lumOff val="11844"/>
                <a:alphaOff val="0"/>
                <a:tint val="71000"/>
                <a:satMod val="112000"/>
              </a:schemeClr>
            </a:gs>
            <a:gs pos="68000">
              <a:schemeClr val="accent3">
                <a:shade val="50000"/>
                <a:hueOff val="57518"/>
                <a:satOff val="2210"/>
                <a:lumOff val="11844"/>
                <a:alphaOff val="0"/>
                <a:tint val="86000"/>
              </a:schemeClr>
            </a:gs>
            <a:gs pos="100000">
              <a:schemeClr val="accent3">
                <a:shade val="50000"/>
                <a:hueOff val="57518"/>
                <a:satOff val="2210"/>
                <a:lumOff val="11844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DC07B3-4578-41C1-B33E-B266A5834B9A}">
      <dsp:nvSpPr>
        <dsp:cNvPr id="0" name=""/>
        <dsp:cNvSpPr/>
      </dsp:nvSpPr>
      <dsp:spPr>
        <a:xfrm>
          <a:off x="4453364" y="3557837"/>
          <a:ext cx="369378" cy="369371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86276"/>
                <a:satOff val="3316"/>
                <a:lumOff val="17766"/>
                <a:alphaOff val="0"/>
                <a:shade val="60000"/>
              </a:schemeClr>
            </a:gs>
            <a:gs pos="33000">
              <a:schemeClr val="accent3">
                <a:shade val="50000"/>
                <a:hueOff val="86276"/>
                <a:satOff val="3316"/>
                <a:lumOff val="17766"/>
                <a:alphaOff val="0"/>
                <a:tint val="86500"/>
              </a:schemeClr>
            </a:gs>
            <a:gs pos="46750">
              <a:schemeClr val="accent3">
                <a:shade val="50000"/>
                <a:hueOff val="86276"/>
                <a:satOff val="3316"/>
                <a:lumOff val="17766"/>
                <a:alphaOff val="0"/>
                <a:tint val="71000"/>
                <a:satMod val="112000"/>
              </a:schemeClr>
            </a:gs>
            <a:gs pos="53000">
              <a:schemeClr val="accent3">
                <a:shade val="50000"/>
                <a:hueOff val="86276"/>
                <a:satOff val="3316"/>
                <a:lumOff val="17766"/>
                <a:alphaOff val="0"/>
                <a:tint val="71000"/>
                <a:satMod val="112000"/>
              </a:schemeClr>
            </a:gs>
            <a:gs pos="68000">
              <a:schemeClr val="accent3">
                <a:shade val="50000"/>
                <a:hueOff val="86276"/>
                <a:satOff val="3316"/>
                <a:lumOff val="17766"/>
                <a:alphaOff val="0"/>
                <a:tint val="86000"/>
              </a:schemeClr>
            </a:gs>
            <a:gs pos="100000">
              <a:schemeClr val="accent3">
                <a:shade val="50000"/>
                <a:hueOff val="86276"/>
                <a:satOff val="3316"/>
                <a:lumOff val="17766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EAB2B7-C59D-4B1A-9FEA-475AB4AD2B89}">
      <dsp:nvSpPr>
        <dsp:cNvPr id="0" name=""/>
        <dsp:cNvSpPr/>
      </dsp:nvSpPr>
      <dsp:spPr>
        <a:xfrm>
          <a:off x="2652637" y="421272"/>
          <a:ext cx="267459" cy="267716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115035"/>
                <a:satOff val="4421"/>
                <a:lumOff val="23688"/>
                <a:alphaOff val="0"/>
                <a:shade val="60000"/>
              </a:schemeClr>
            </a:gs>
            <a:gs pos="33000">
              <a:schemeClr val="accent3">
                <a:shade val="50000"/>
                <a:hueOff val="115035"/>
                <a:satOff val="4421"/>
                <a:lumOff val="23688"/>
                <a:alphaOff val="0"/>
                <a:tint val="86500"/>
              </a:schemeClr>
            </a:gs>
            <a:gs pos="46750">
              <a:schemeClr val="accent3">
                <a:shade val="50000"/>
                <a:hueOff val="115035"/>
                <a:satOff val="4421"/>
                <a:lumOff val="23688"/>
                <a:alphaOff val="0"/>
                <a:tint val="71000"/>
                <a:satMod val="112000"/>
              </a:schemeClr>
            </a:gs>
            <a:gs pos="53000">
              <a:schemeClr val="accent3">
                <a:shade val="50000"/>
                <a:hueOff val="115035"/>
                <a:satOff val="4421"/>
                <a:lumOff val="23688"/>
                <a:alphaOff val="0"/>
                <a:tint val="71000"/>
                <a:satMod val="112000"/>
              </a:schemeClr>
            </a:gs>
            <a:gs pos="68000">
              <a:schemeClr val="accent3">
                <a:shade val="50000"/>
                <a:hueOff val="115035"/>
                <a:satOff val="4421"/>
                <a:lumOff val="23688"/>
                <a:alphaOff val="0"/>
                <a:tint val="86000"/>
              </a:schemeClr>
            </a:gs>
            <a:gs pos="100000">
              <a:schemeClr val="accent3">
                <a:shade val="50000"/>
                <a:hueOff val="115035"/>
                <a:satOff val="4421"/>
                <a:lumOff val="23688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4034EF-E1EA-4DD5-8B5E-41B822D3C3CA}">
      <dsp:nvSpPr>
        <dsp:cNvPr id="0" name=""/>
        <dsp:cNvSpPr/>
      </dsp:nvSpPr>
      <dsp:spPr>
        <a:xfrm>
          <a:off x="2292598" y="555128"/>
          <a:ext cx="267459" cy="267716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143794"/>
                <a:satOff val="5526"/>
                <a:lumOff val="29610"/>
                <a:alphaOff val="0"/>
                <a:shade val="60000"/>
              </a:schemeClr>
            </a:gs>
            <a:gs pos="33000">
              <a:schemeClr val="accent3">
                <a:shade val="50000"/>
                <a:hueOff val="143794"/>
                <a:satOff val="5526"/>
                <a:lumOff val="29610"/>
                <a:alphaOff val="0"/>
                <a:tint val="86500"/>
              </a:schemeClr>
            </a:gs>
            <a:gs pos="46750">
              <a:schemeClr val="accent3">
                <a:shade val="50000"/>
                <a:hueOff val="143794"/>
                <a:satOff val="5526"/>
                <a:lumOff val="29610"/>
                <a:alphaOff val="0"/>
                <a:tint val="71000"/>
                <a:satMod val="112000"/>
              </a:schemeClr>
            </a:gs>
            <a:gs pos="53000">
              <a:schemeClr val="accent3">
                <a:shade val="50000"/>
                <a:hueOff val="143794"/>
                <a:satOff val="5526"/>
                <a:lumOff val="29610"/>
                <a:alphaOff val="0"/>
                <a:tint val="71000"/>
                <a:satMod val="112000"/>
              </a:schemeClr>
            </a:gs>
            <a:gs pos="68000">
              <a:schemeClr val="accent3">
                <a:shade val="50000"/>
                <a:hueOff val="143794"/>
                <a:satOff val="5526"/>
                <a:lumOff val="29610"/>
                <a:alphaOff val="0"/>
                <a:tint val="86000"/>
              </a:schemeClr>
            </a:gs>
            <a:gs pos="100000">
              <a:schemeClr val="accent3">
                <a:shade val="50000"/>
                <a:hueOff val="143794"/>
                <a:satOff val="5526"/>
                <a:lumOff val="2961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1D2D92-6CB1-46C4-A709-4B94A5583881}">
      <dsp:nvSpPr>
        <dsp:cNvPr id="0" name=""/>
        <dsp:cNvSpPr/>
      </dsp:nvSpPr>
      <dsp:spPr>
        <a:xfrm>
          <a:off x="132363" y="39011"/>
          <a:ext cx="2106107" cy="169391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700" kern="1200" dirty="0"/>
        </a:p>
      </dsp:txBody>
      <dsp:txXfrm>
        <a:off x="440795" y="287078"/>
        <a:ext cx="1489243" cy="1197776"/>
      </dsp:txXfrm>
    </dsp:sp>
    <dsp:sp modelId="{B7BE8855-E591-49AE-AF5D-6E9A6F01F7DC}">
      <dsp:nvSpPr>
        <dsp:cNvPr id="0" name=""/>
        <dsp:cNvSpPr/>
      </dsp:nvSpPr>
      <dsp:spPr>
        <a:xfrm>
          <a:off x="6037012" y="2065826"/>
          <a:ext cx="1863438" cy="163158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EE197A-05E9-4744-B188-F92E48998406}">
      <dsp:nvSpPr>
        <dsp:cNvPr id="0" name=""/>
        <dsp:cNvSpPr/>
      </dsp:nvSpPr>
      <dsp:spPr>
        <a:xfrm>
          <a:off x="830339" y="2158214"/>
          <a:ext cx="1791036" cy="172174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D86115-DC7A-4649-BAEA-89B21DE238EE}">
      <dsp:nvSpPr>
        <dsp:cNvPr id="0" name=""/>
        <dsp:cNvSpPr/>
      </dsp:nvSpPr>
      <dsp:spPr>
        <a:xfrm>
          <a:off x="5219335" y="18889"/>
          <a:ext cx="1994386" cy="164923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 dirty="0"/>
        </a:p>
      </dsp:txBody>
      <dsp:txXfrm>
        <a:off x="5511406" y="260413"/>
        <a:ext cx="1410244" cy="1166182"/>
      </dsp:txXfrm>
    </dsp:sp>
    <dsp:sp modelId="{4C9DD127-D2B9-4196-B147-136488B112EE}">
      <dsp:nvSpPr>
        <dsp:cNvPr id="0" name=""/>
        <dsp:cNvSpPr/>
      </dsp:nvSpPr>
      <dsp:spPr>
        <a:xfrm>
          <a:off x="276374" y="2143333"/>
          <a:ext cx="369378" cy="369371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86276"/>
                <a:satOff val="3316"/>
                <a:lumOff val="17766"/>
                <a:alphaOff val="0"/>
                <a:shade val="60000"/>
              </a:schemeClr>
            </a:gs>
            <a:gs pos="33000">
              <a:schemeClr val="accent3">
                <a:shade val="50000"/>
                <a:hueOff val="86276"/>
                <a:satOff val="3316"/>
                <a:lumOff val="17766"/>
                <a:alphaOff val="0"/>
                <a:tint val="86500"/>
              </a:schemeClr>
            </a:gs>
            <a:gs pos="46750">
              <a:schemeClr val="accent3">
                <a:shade val="50000"/>
                <a:hueOff val="86276"/>
                <a:satOff val="3316"/>
                <a:lumOff val="17766"/>
                <a:alphaOff val="0"/>
                <a:tint val="71000"/>
                <a:satMod val="112000"/>
              </a:schemeClr>
            </a:gs>
            <a:gs pos="53000">
              <a:schemeClr val="accent3">
                <a:shade val="50000"/>
                <a:hueOff val="86276"/>
                <a:satOff val="3316"/>
                <a:lumOff val="17766"/>
                <a:alphaOff val="0"/>
                <a:tint val="71000"/>
                <a:satMod val="112000"/>
              </a:schemeClr>
            </a:gs>
            <a:gs pos="68000">
              <a:schemeClr val="accent3">
                <a:shade val="50000"/>
                <a:hueOff val="86276"/>
                <a:satOff val="3316"/>
                <a:lumOff val="17766"/>
                <a:alphaOff val="0"/>
                <a:tint val="86000"/>
              </a:schemeClr>
            </a:gs>
            <a:gs pos="100000">
              <a:schemeClr val="accent3">
                <a:shade val="50000"/>
                <a:hueOff val="86276"/>
                <a:satOff val="3316"/>
                <a:lumOff val="17766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86F1EA-D9C3-4662-9191-9E8F04E57333}">
      <dsp:nvSpPr>
        <dsp:cNvPr id="0" name=""/>
        <dsp:cNvSpPr/>
      </dsp:nvSpPr>
      <dsp:spPr>
        <a:xfrm>
          <a:off x="691407" y="1878435"/>
          <a:ext cx="267459" cy="267716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57518"/>
                <a:satOff val="2210"/>
                <a:lumOff val="11844"/>
                <a:alphaOff val="0"/>
                <a:shade val="60000"/>
              </a:schemeClr>
            </a:gs>
            <a:gs pos="33000">
              <a:schemeClr val="accent3">
                <a:shade val="50000"/>
                <a:hueOff val="57518"/>
                <a:satOff val="2210"/>
                <a:lumOff val="11844"/>
                <a:alphaOff val="0"/>
                <a:tint val="86500"/>
              </a:schemeClr>
            </a:gs>
            <a:gs pos="46750">
              <a:schemeClr val="accent3">
                <a:shade val="50000"/>
                <a:hueOff val="57518"/>
                <a:satOff val="2210"/>
                <a:lumOff val="11844"/>
                <a:alphaOff val="0"/>
                <a:tint val="71000"/>
                <a:satMod val="112000"/>
              </a:schemeClr>
            </a:gs>
            <a:gs pos="53000">
              <a:schemeClr val="accent3">
                <a:shade val="50000"/>
                <a:hueOff val="57518"/>
                <a:satOff val="2210"/>
                <a:lumOff val="11844"/>
                <a:alphaOff val="0"/>
                <a:tint val="71000"/>
                <a:satMod val="112000"/>
              </a:schemeClr>
            </a:gs>
            <a:gs pos="68000">
              <a:schemeClr val="accent3">
                <a:shade val="50000"/>
                <a:hueOff val="57518"/>
                <a:satOff val="2210"/>
                <a:lumOff val="11844"/>
                <a:alphaOff val="0"/>
                <a:tint val="86000"/>
              </a:schemeClr>
            </a:gs>
            <a:gs pos="100000">
              <a:schemeClr val="accent3">
                <a:shade val="50000"/>
                <a:hueOff val="57518"/>
                <a:satOff val="2210"/>
                <a:lumOff val="11844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BAC4D0-E96E-420F-B976-4888013C9B27}">
      <dsp:nvSpPr>
        <dsp:cNvPr id="0" name=""/>
        <dsp:cNvSpPr/>
      </dsp:nvSpPr>
      <dsp:spPr>
        <a:xfrm>
          <a:off x="2370543" y="197955"/>
          <a:ext cx="267459" cy="267716"/>
        </a:xfrm>
        <a:prstGeom prst="ellipse">
          <a:avLst/>
        </a:prstGeom>
        <a:gradFill rotWithShape="0">
          <a:gsLst>
            <a:gs pos="0">
              <a:schemeClr val="accent3">
                <a:shade val="50000"/>
                <a:hueOff val="28759"/>
                <a:satOff val="1105"/>
                <a:lumOff val="5922"/>
                <a:alphaOff val="0"/>
                <a:shade val="60000"/>
              </a:schemeClr>
            </a:gs>
            <a:gs pos="33000">
              <a:schemeClr val="accent3">
                <a:shade val="50000"/>
                <a:hueOff val="28759"/>
                <a:satOff val="1105"/>
                <a:lumOff val="5922"/>
                <a:alphaOff val="0"/>
                <a:tint val="86500"/>
              </a:schemeClr>
            </a:gs>
            <a:gs pos="46750">
              <a:schemeClr val="accent3">
                <a:shade val="50000"/>
                <a:hueOff val="28759"/>
                <a:satOff val="1105"/>
                <a:lumOff val="5922"/>
                <a:alphaOff val="0"/>
                <a:tint val="71000"/>
                <a:satMod val="112000"/>
              </a:schemeClr>
            </a:gs>
            <a:gs pos="53000">
              <a:schemeClr val="accent3">
                <a:shade val="50000"/>
                <a:hueOff val="28759"/>
                <a:satOff val="1105"/>
                <a:lumOff val="5922"/>
                <a:alphaOff val="0"/>
                <a:tint val="71000"/>
                <a:satMod val="112000"/>
              </a:schemeClr>
            </a:gs>
            <a:gs pos="68000">
              <a:schemeClr val="accent3">
                <a:shade val="50000"/>
                <a:hueOff val="28759"/>
                <a:satOff val="1105"/>
                <a:lumOff val="5922"/>
                <a:alphaOff val="0"/>
                <a:tint val="86000"/>
              </a:schemeClr>
            </a:gs>
            <a:gs pos="100000">
              <a:schemeClr val="accent3">
                <a:shade val="50000"/>
                <a:hueOff val="28759"/>
                <a:satOff val="1105"/>
                <a:lumOff val="5922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01DEEC-7A1D-4A49-A58D-D18B496C9043}">
      <dsp:nvSpPr>
        <dsp:cNvPr id="0" name=""/>
        <dsp:cNvSpPr/>
      </dsp:nvSpPr>
      <dsp:spPr>
        <a:xfrm>
          <a:off x="415503" y="1443493"/>
          <a:ext cx="1671780" cy="8358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700" b="1" kern="1200" dirty="0" smtClean="0">
              <a:latin typeface="Times New Roman" pitchFamily="18" charset="0"/>
              <a:cs typeface="Times New Roman" pitchFamily="18" charset="0"/>
            </a:rPr>
            <a:t>По видам долговых обязательств</a:t>
          </a:r>
          <a:endParaRPr lang="ru-RU" sz="1700" kern="1200" dirty="0"/>
        </a:p>
      </dsp:txBody>
      <dsp:txXfrm>
        <a:off x="439985" y="1467975"/>
        <a:ext cx="1622816" cy="786926"/>
      </dsp:txXfrm>
    </dsp:sp>
    <dsp:sp modelId="{78F94A0B-3B74-4680-A988-3BA0C9770E55}">
      <dsp:nvSpPr>
        <dsp:cNvPr id="0" name=""/>
        <dsp:cNvSpPr/>
      </dsp:nvSpPr>
      <dsp:spPr>
        <a:xfrm rot="18289469">
          <a:off x="1836143" y="1357598"/>
          <a:ext cx="1170992" cy="46406"/>
        </a:xfrm>
        <a:custGeom>
          <a:avLst/>
          <a:gdLst/>
          <a:ahLst/>
          <a:cxnLst/>
          <a:rect l="0" t="0" r="0" b="0"/>
          <a:pathLst>
            <a:path>
              <a:moveTo>
                <a:pt x="0" y="23203"/>
              </a:moveTo>
              <a:lnTo>
                <a:pt x="1170992" y="23203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392365" y="1351527"/>
        <a:ext cx="58549" cy="58549"/>
      </dsp:txXfrm>
    </dsp:sp>
    <dsp:sp modelId="{E182FBF6-5E81-42FE-9290-F032D0B71B81}">
      <dsp:nvSpPr>
        <dsp:cNvPr id="0" name=""/>
        <dsp:cNvSpPr/>
      </dsp:nvSpPr>
      <dsp:spPr>
        <a:xfrm>
          <a:off x="2755996" y="482220"/>
          <a:ext cx="1671780" cy="8358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>
              <a:latin typeface="Times New Roman" pitchFamily="18" charset="0"/>
              <a:cs typeface="Times New Roman" pitchFamily="18" charset="0"/>
            </a:rPr>
            <a:t>Кредиты</a:t>
          </a:r>
          <a:endParaRPr lang="ru-RU" sz="1700" kern="1200" dirty="0"/>
        </a:p>
      </dsp:txBody>
      <dsp:txXfrm>
        <a:off x="2780478" y="506702"/>
        <a:ext cx="1622816" cy="786926"/>
      </dsp:txXfrm>
    </dsp:sp>
    <dsp:sp modelId="{9BDB17D0-B521-4757-8384-DD97985FD6C9}">
      <dsp:nvSpPr>
        <dsp:cNvPr id="0" name=""/>
        <dsp:cNvSpPr/>
      </dsp:nvSpPr>
      <dsp:spPr>
        <a:xfrm rot="19457599">
          <a:off x="4350372" y="636643"/>
          <a:ext cx="823521" cy="46406"/>
        </a:xfrm>
        <a:custGeom>
          <a:avLst/>
          <a:gdLst/>
          <a:ahLst/>
          <a:cxnLst/>
          <a:rect l="0" t="0" r="0" b="0"/>
          <a:pathLst>
            <a:path>
              <a:moveTo>
                <a:pt x="0" y="23203"/>
              </a:moveTo>
              <a:lnTo>
                <a:pt x="823521" y="23203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41544" y="639258"/>
        <a:ext cx="41176" cy="41176"/>
      </dsp:txXfrm>
    </dsp:sp>
    <dsp:sp modelId="{83D00951-4BA3-4171-A4B0-8A8453B5213F}">
      <dsp:nvSpPr>
        <dsp:cNvPr id="0" name=""/>
        <dsp:cNvSpPr/>
      </dsp:nvSpPr>
      <dsp:spPr>
        <a:xfrm>
          <a:off x="5096488" y="1583"/>
          <a:ext cx="1671780" cy="8358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>
              <a:latin typeface="Times New Roman" pitchFamily="18" charset="0"/>
              <a:cs typeface="Times New Roman" pitchFamily="18" charset="0"/>
            </a:rPr>
            <a:t>Бюджетные кредиты</a:t>
          </a:r>
          <a:endParaRPr lang="ru-RU" sz="1700" kern="1200" dirty="0"/>
        </a:p>
      </dsp:txBody>
      <dsp:txXfrm>
        <a:off x="5120970" y="26065"/>
        <a:ext cx="1622816" cy="786926"/>
      </dsp:txXfrm>
    </dsp:sp>
    <dsp:sp modelId="{7045E2BE-B2E4-45AE-ADD3-8FFACA7A0162}">
      <dsp:nvSpPr>
        <dsp:cNvPr id="0" name=""/>
        <dsp:cNvSpPr/>
      </dsp:nvSpPr>
      <dsp:spPr>
        <a:xfrm rot="2142401">
          <a:off x="4350372" y="1117280"/>
          <a:ext cx="823521" cy="46406"/>
        </a:xfrm>
        <a:custGeom>
          <a:avLst/>
          <a:gdLst/>
          <a:ahLst/>
          <a:cxnLst/>
          <a:rect l="0" t="0" r="0" b="0"/>
          <a:pathLst>
            <a:path>
              <a:moveTo>
                <a:pt x="0" y="23203"/>
              </a:moveTo>
              <a:lnTo>
                <a:pt x="823521" y="23203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41544" y="1119895"/>
        <a:ext cx="41176" cy="41176"/>
      </dsp:txXfrm>
    </dsp:sp>
    <dsp:sp modelId="{70702429-9537-4EC5-A333-CCB9A0C08F25}">
      <dsp:nvSpPr>
        <dsp:cNvPr id="0" name=""/>
        <dsp:cNvSpPr/>
      </dsp:nvSpPr>
      <dsp:spPr>
        <a:xfrm>
          <a:off x="5096488" y="962856"/>
          <a:ext cx="1671780" cy="8358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itchFamily="18" charset="0"/>
              <a:cs typeface="Times New Roman" pitchFamily="18" charset="0"/>
            </a:rPr>
            <a:t>Кредиты от кредитных организаций</a:t>
          </a:r>
          <a:endParaRPr lang="ru-RU" sz="1700" kern="1200" dirty="0"/>
        </a:p>
      </dsp:txBody>
      <dsp:txXfrm>
        <a:off x="5120970" y="987338"/>
        <a:ext cx="1622816" cy="786926"/>
      </dsp:txXfrm>
    </dsp:sp>
    <dsp:sp modelId="{5DFF72B0-15D6-4718-B4EC-650B4EBA6E97}">
      <dsp:nvSpPr>
        <dsp:cNvPr id="0" name=""/>
        <dsp:cNvSpPr/>
      </dsp:nvSpPr>
      <dsp:spPr>
        <a:xfrm>
          <a:off x="2087284" y="1838235"/>
          <a:ext cx="668712" cy="46406"/>
        </a:xfrm>
        <a:custGeom>
          <a:avLst/>
          <a:gdLst/>
          <a:ahLst/>
          <a:cxnLst/>
          <a:rect l="0" t="0" r="0" b="0"/>
          <a:pathLst>
            <a:path>
              <a:moveTo>
                <a:pt x="0" y="23203"/>
              </a:moveTo>
              <a:lnTo>
                <a:pt x="668712" y="23203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404922" y="1844721"/>
        <a:ext cx="33435" cy="33435"/>
      </dsp:txXfrm>
    </dsp:sp>
    <dsp:sp modelId="{EDCC16C1-C804-4A62-8F75-224953EA28E9}">
      <dsp:nvSpPr>
        <dsp:cNvPr id="0" name=""/>
        <dsp:cNvSpPr/>
      </dsp:nvSpPr>
      <dsp:spPr>
        <a:xfrm>
          <a:off x="2755996" y="1443493"/>
          <a:ext cx="1671780" cy="8358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>
              <a:latin typeface="Times New Roman" pitchFamily="18" charset="0"/>
              <a:cs typeface="Times New Roman" pitchFamily="18" charset="0"/>
            </a:rPr>
            <a:t>Муниципальные ценные бумаги</a:t>
          </a:r>
          <a:endParaRPr lang="ru-RU" sz="1700" kern="1200" dirty="0"/>
        </a:p>
      </dsp:txBody>
      <dsp:txXfrm>
        <a:off x="2780478" y="1467975"/>
        <a:ext cx="1622816" cy="786926"/>
      </dsp:txXfrm>
    </dsp:sp>
    <dsp:sp modelId="{BB63B430-058B-4893-8579-59DA48FA7507}">
      <dsp:nvSpPr>
        <dsp:cNvPr id="0" name=""/>
        <dsp:cNvSpPr/>
      </dsp:nvSpPr>
      <dsp:spPr>
        <a:xfrm rot="3310531">
          <a:off x="1836143" y="2318872"/>
          <a:ext cx="1170992" cy="46406"/>
        </a:xfrm>
        <a:custGeom>
          <a:avLst/>
          <a:gdLst/>
          <a:ahLst/>
          <a:cxnLst/>
          <a:rect l="0" t="0" r="0" b="0"/>
          <a:pathLst>
            <a:path>
              <a:moveTo>
                <a:pt x="0" y="23203"/>
              </a:moveTo>
              <a:lnTo>
                <a:pt x="1170992" y="23203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392365" y="2312801"/>
        <a:ext cx="58549" cy="58549"/>
      </dsp:txXfrm>
    </dsp:sp>
    <dsp:sp modelId="{40AAC14A-AFED-4190-BF17-CE5AC5D21CF4}">
      <dsp:nvSpPr>
        <dsp:cNvPr id="0" name=""/>
        <dsp:cNvSpPr/>
      </dsp:nvSpPr>
      <dsp:spPr>
        <a:xfrm>
          <a:off x="2755996" y="2404767"/>
          <a:ext cx="1671780" cy="8358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>
              <a:latin typeface="Times New Roman" pitchFamily="18" charset="0"/>
              <a:cs typeface="Times New Roman" pitchFamily="18" charset="0"/>
            </a:rPr>
            <a:t>Муниципальные гарантии</a:t>
          </a:r>
          <a:endParaRPr lang="ru-RU" sz="1700" kern="1200" dirty="0"/>
        </a:p>
      </dsp:txBody>
      <dsp:txXfrm>
        <a:off x="2780478" y="2429249"/>
        <a:ext cx="1622816" cy="78692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2A4250-1F48-49BD-AA05-F9F30321CC1A}">
      <dsp:nvSpPr>
        <dsp:cNvPr id="0" name=""/>
        <dsp:cNvSpPr/>
      </dsp:nvSpPr>
      <dsp:spPr>
        <a:xfrm>
          <a:off x="3328132" y="970398"/>
          <a:ext cx="1866127" cy="444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609"/>
              </a:lnTo>
              <a:lnTo>
                <a:pt x="1866127" y="302609"/>
              </a:lnTo>
              <a:lnTo>
                <a:pt x="1866127" y="44405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2FB86A-1DD1-4864-B234-E40027AE2E7E}">
      <dsp:nvSpPr>
        <dsp:cNvPr id="0" name=""/>
        <dsp:cNvSpPr/>
      </dsp:nvSpPr>
      <dsp:spPr>
        <a:xfrm>
          <a:off x="3282412" y="970398"/>
          <a:ext cx="91440" cy="4440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405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59C987-448B-4CC7-9AC0-658CA1B8B0AF}">
      <dsp:nvSpPr>
        <dsp:cNvPr id="0" name=""/>
        <dsp:cNvSpPr/>
      </dsp:nvSpPr>
      <dsp:spPr>
        <a:xfrm>
          <a:off x="1462005" y="970398"/>
          <a:ext cx="1866127" cy="444053"/>
        </a:xfrm>
        <a:custGeom>
          <a:avLst/>
          <a:gdLst/>
          <a:ahLst/>
          <a:cxnLst/>
          <a:rect l="0" t="0" r="0" b="0"/>
          <a:pathLst>
            <a:path>
              <a:moveTo>
                <a:pt x="1866127" y="0"/>
              </a:moveTo>
              <a:lnTo>
                <a:pt x="1866127" y="302609"/>
              </a:lnTo>
              <a:lnTo>
                <a:pt x="0" y="302609"/>
              </a:lnTo>
              <a:lnTo>
                <a:pt x="0" y="44405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64B419-AE1F-446A-9F56-5E627AA112E9}">
      <dsp:nvSpPr>
        <dsp:cNvPr id="0" name=""/>
        <dsp:cNvSpPr/>
      </dsp:nvSpPr>
      <dsp:spPr>
        <a:xfrm>
          <a:off x="2564716" y="860"/>
          <a:ext cx="1526831" cy="96953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8A281-BFE4-446C-8B06-D169FD08C004}">
      <dsp:nvSpPr>
        <dsp:cNvPr id="0" name=""/>
        <dsp:cNvSpPr/>
      </dsp:nvSpPr>
      <dsp:spPr>
        <a:xfrm>
          <a:off x="2734364" y="162026"/>
          <a:ext cx="1526831" cy="9695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kern="1200" dirty="0" smtClean="0">
              <a:latin typeface="Times New Roman" pitchFamily="18" charset="0"/>
              <a:cs typeface="Times New Roman" pitchFamily="18" charset="0"/>
            </a:rPr>
            <a:t>По сроку</a:t>
          </a:r>
          <a:endParaRPr lang="ru-RU" sz="1400" kern="1200" dirty="0"/>
        </a:p>
      </dsp:txBody>
      <dsp:txXfrm>
        <a:off x="2762761" y="190423"/>
        <a:ext cx="1470037" cy="912743"/>
      </dsp:txXfrm>
    </dsp:sp>
    <dsp:sp modelId="{EF42B75D-6807-4A14-BE5E-859C4AC853A8}">
      <dsp:nvSpPr>
        <dsp:cNvPr id="0" name=""/>
        <dsp:cNvSpPr/>
      </dsp:nvSpPr>
      <dsp:spPr>
        <a:xfrm>
          <a:off x="698589" y="1414451"/>
          <a:ext cx="1526831" cy="96953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0DAB0D-359F-4704-ADA2-29B602D6E997}">
      <dsp:nvSpPr>
        <dsp:cNvPr id="0" name=""/>
        <dsp:cNvSpPr/>
      </dsp:nvSpPr>
      <dsp:spPr>
        <a:xfrm>
          <a:off x="868237" y="1575617"/>
          <a:ext cx="1526831" cy="9695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Times New Roman" pitchFamily="18" charset="0"/>
              <a:cs typeface="Times New Roman" pitchFamily="18" charset="0"/>
            </a:rPr>
            <a:t>Краткосрочный (менее 1 года)</a:t>
          </a:r>
          <a:endParaRPr lang="ru-RU" sz="1400" kern="1200" dirty="0"/>
        </a:p>
      </dsp:txBody>
      <dsp:txXfrm>
        <a:off x="896634" y="1604014"/>
        <a:ext cx="1470037" cy="912743"/>
      </dsp:txXfrm>
    </dsp:sp>
    <dsp:sp modelId="{A6FD1730-638E-4139-A172-C1045FA23FE6}">
      <dsp:nvSpPr>
        <dsp:cNvPr id="0" name=""/>
        <dsp:cNvSpPr/>
      </dsp:nvSpPr>
      <dsp:spPr>
        <a:xfrm>
          <a:off x="2564716" y="1414451"/>
          <a:ext cx="1526831" cy="96953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1BF5FD-8641-4D8C-AA89-45EABA453121}">
      <dsp:nvSpPr>
        <dsp:cNvPr id="0" name=""/>
        <dsp:cNvSpPr/>
      </dsp:nvSpPr>
      <dsp:spPr>
        <a:xfrm>
          <a:off x="2734364" y="1575617"/>
          <a:ext cx="1526831" cy="9695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Среднесрочный                    (от 1 года до 5 лет)</a:t>
          </a:r>
          <a:endParaRPr lang="ru-RU" sz="1400" kern="1200" dirty="0"/>
        </a:p>
      </dsp:txBody>
      <dsp:txXfrm>
        <a:off x="2762761" y="1604014"/>
        <a:ext cx="1470037" cy="912743"/>
      </dsp:txXfrm>
    </dsp:sp>
    <dsp:sp modelId="{52B2DBFD-5332-4DAA-9C11-0F70D91DFFA3}">
      <dsp:nvSpPr>
        <dsp:cNvPr id="0" name=""/>
        <dsp:cNvSpPr/>
      </dsp:nvSpPr>
      <dsp:spPr>
        <a:xfrm>
          <a:off x="4430844" y="1414451"/>
          <a:ext cx="1526831" cy="96953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E81FD5-E97F-43FC-835A-8B894BB820F7}">
      <dsp:nvSpPr>
        <dsp:cNvPr id="0" name=""/>
        <dsp:cNvSpPr/>
      </dsp:nvSpPr>
      <dsp:spPr>
        <a:xfrm>
          <a:off x="4600492" y="1575617"/>
          <a:ext cx="1526831" cy="9695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Долгосрочный                                   (от 5 лет до 10 лет включительно)</a:t>
          </a:r>
          <a:endParaRPr lang="ru-RU" sz="1400" kern="1200" dirty="0"/>
        </a:p>
      </dsp:txBody>
      <dsp:txXfrm>
        <a:off x="4628889" y="1604014"/>
        <a:ext cx="1470037" cy="91274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CF6D03-5457-49C4-A1B2-30979619033D}">
      <dsp:nvSpPr>
        <dsp:cNvPr id="0" name=""/>
        <dsp:cNvSpPr/>
      </dsp:nvSpPr>
      <dsp:spPr>
        <a:xfrm>
          <a:off x="3588282" y="1271163"/>
          <a:ext cx="1837605" cy="12250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300" kern="1200" dirty="0"/>
        </a:p>
      </dsp:txBody>
      <dsp:txXfrm>
        <a:off x="3624163" y="1307044"/>
        <a:ext cx="1765843" cy="1153308"/>
      </dsp:txXfrm>
    </dsp:sp>
    <dsp:sp modelId="{84F6AA8F-A1FC-47F6-8495-8934E964CD1C}">
      <dsp:nvSpPr>
        <dsp:cNvPr id="0" name=""/>
        <dsp:cNvSpPr/>
      </dsp:nvSpPr>
      <dsp:spPr>
        <a:xfrm>
          <a:off x="923754" y="2496234"/>
          <a:ext cx="3583331" cy="490028"/>
        </a:xfrm>
        <a:custGeom>
          <a:avLst/>
          <a:gdLst/>
          <a:ahLst/>
          <a:cxnLst/>
          <a:rect l="0" t="0" r="0" b="0"/>
          <a:pathLst>
            <a:path>
              <a:moveTo>
                <a:pt x="3583331" y="0"/>
              </a:moveTo>
              <a:lnTo>
                <a:pt x="3583331" y="245014"/>
              </a:lnTo>
              <a:lnTo>
                <a:pt x="0" y="245014"/>
              </a:lnTo>
              <a:lnTo>
                <a:pt x="0" y="490028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133A90-3977-4321-A6C6-38A9BD17EC5A}">
      <dsp:nvSpPr>
        <dsp:cNvPr id="0" name=""/>
        <dsp:cNvSpPr/>
      </dsp:nvSpPr>
      <dsp:spPr>
        <a:xfrm>
          <a:off x="4951" y="2986262"/>
          <a:ext cx="1837605" cy="12250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300" kern="1200" dirty="0" smtClean="0"/>
        </a:p>
      </dsp:txBody>
      <dsp:txXfrm>
        <a:off x="40832" y="3022143"/>
        <a:ext cx="1765843" cy="1153308"/>
      </dsp:txXfrm>
    </dsp:sp>
    <dsp:sp modelId="{356A22E5-DA47-43A9-9939-A626AE2B5865}">
      <dsp:nvSpPr>
        <dsp:cNvPr id="0" name=""/>
        <dsp:cNvSpPr/>
      </dsp:nvSpPr>
      <dsp:spPr>
        <a:xfrm>
          <a:off x="3312641" y="2496234"/>
          <a:ext cx="1194443" cy="490028"/>
        </a:xfrm>
        <a:custGeom>
          <a:avLst/>
          <a:gdLst/>
          <a:ahLst/>
          <a:cxnLst/>
          <a:rect l="0" t="0" r="0" b="0"/>
          <a:pathLst>
            <a:path>
              <a:moveTo>
                <a:pt x="1194443" y="0"/>
              </a:moveTo>
              <a:lnTo>
                <a:pt x="1194443" y="245014"/>
              </a:lnTo>
              <a:lnTo>
                <a:pt x="0" y="245014"/>
              </a:lnTo>
              <a:lnTo>
                <a:pt x="0" y="490028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7DA4ED-DE8C-4D59-AA15-A9FFFEFFC94E}">
      <dsp:nvSpPr>
        <dsp:cNvPr id="0" name=""/>
        <dsp:cNvSpPr/>
      </dsp:nvSpPr>
      <dsp:spPr>
        <a:xfrm>
          <a:off x="2393838" y="2986262"/>
          <a:ext cx="1837605" cy="12250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300" kern="1200" dirty="0" smtClean="0"/>
        </a:p>
      </dsp:txBody>
      <dsp:txXfrm>
        <a:off x="2429719" y="3022143"/>
        <a:ext cx="1765843" cy="1153308"/>
      </dsp:txXfrm>
    </dsp:sp>
    <dsp:sp modelId="{A8D0EF03-E03F-4525-8909-24763F54A784}">
      <dsp:nvSpPr>
        <dsp:cNvPr id="0" name=""/>
        <dsp:cNvSpPr/>
      </dsp:nvSpPr>
      <dsp:spPr>
        <a:xfrm>
          <a:off x="4507085" y="2496234"/>
          <a:ext cx="1194443" cy="4900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014"/>
              </a:lnTo>
              <a:lnTo>
                <a:pt x="1194443" y="245014"/>
              </a:lnTo>
              <a:lnTo>
                <a:pt x="1194443" y="490028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8FFA33-A1BD-4E1B-BFA5-271DE9A961AB}">
      <dsp:nvSpPr>
        <dsp:cNvPr id="0" name=""/>
        <dsp:cNvSpPr/>
      </dsp:nvSpPr>
      <dsp:spPr>
        <a:xfrm>
          <a:off x="4782726" y="2986262"/>
          <a:ext cx="1837605" cy="12250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300" kern="1200" dirty="0" smtClean="0"/>
        </a:p>
      </dsp:txBody>
      <dsp:txXfrm>
        <a:off x="4818607" y="3022143"/>
        <a:ext cx="1765843" cy="1153308"/>
      </dsp:txXfrm>
    </dsp:sp>
    <dsp:sp modelId="{83C75ED4-8CCE-48EA-A20F-E94FDD6A3AC7}">
      <dsp:nvSpPr>
        <dsp:cNvPr id="0" name=""/>
        <dsp:cNvSpPr/>
      </dsp:nvSpPr>
      <dsp:spPr>
        <a:xfrm>
          <a:off x="4507085" y="2496234"/>
          <a:ext cx="3583331" cy="4900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014"/>
              </a:lnTo>
              <a:lnTo>
                <a:pt x="3583331" y="245014"/>
              </a:lnTo>
              <a:lnTo>
                <a:pt x="3583331" y="490028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2EA06C-A735-4BE8-ABEF-2436CE831437}">
      <dsp:nvSpPr>
        <dsp:cNvPr id="0" name=""/>
        <dsp:cNvSpPr/>
      </dsp:nvSpPr>
      <dsp:spPr>
        <a:xfrm>
          <a:off x="7171613" y="2986262"/>
          <a:ext cx="1837605" cy="12250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300" kern="1200" dirty="0" smtClean="0"/>
        </a:p>
      </dsp:txBody>
      <dsp:txXfrm>
        <a:off x="7207494" y="3022143"/>
        <a:ext cx="1765843" cy="11533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5FB149-A8E1-47F5-B28C-4FAE448A78D6}">
      <dsp:nvSpPr>
        <dsp:cNvPr id="0" name=""/>
        <dsp:cNvSpPr/>
      </dsp:nvSpPr>
      <dsp:spPr>
        <a:xfrm rot="5400000">
          <a:off x="-371346" y="1400676"/>
          <a:ext cx="1641154" cy="198117"/>
        </a:xfrm>
        <a:prstGeom prst="rect">
          <a:avLst/>
        </a:prstGeom>
        <a:solidFill>
          <a:srgbClr val="1ABBCC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7AFC65-8D17-4F51-8997-667347039A42}">
      <dsp:nvSpPr>
        <dsp:cNvPr id="0" name=""/>
        <dsp:cNvSpPr/>
      </dsp:nvSpPr>
      <dsp:spPr>
        <a:xfrm>
          <a:off x="4056" y="350142"/>
          <a:ext cx="2201307" cy="1320784"/>
        </a:xfrm>
        <a:prstGeom prst="roundRect">
          <a:avLst>
            <a:gd name="adj" fmla="val 10000"/>
          </a:avLst>
        </a:prstGeom>
        <a:solidFill>
          <a:srgbClr val="009999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rPr>
            <a:t>Разработка прогноза социально-экономического развития на очередной финансовый год и на плановый период</a:t>
          </a:r>
          <a:endParaRPr lang="ru-RU" sz="1300" kern="1200" dirty="0">
            <a:solidFill>
              <a:srgbClr val="FF9933"/>
            </a:solidFill>
          </a:endParaRPr>
        </a:p>
      </dsp:txBody>
      <dsp:txXfrm>
        <a:off x="42740" y="388826"/>
        <a:ext cx="2123939" cy="1243416"/>
      </dsp:txXfrm>
    </dsp:sp>
    <dsp:sp modelId="{009DC93F-B542-4E10-827C-106AF8AF306F}">
      <dsp:nvSpPr>
        <dsp:cNvPr id="0" name=""/>
        <dsp:cNvSpPr/>
      </dsp:nvSpPr>
      <dsp:spPr>
        <a:xfrm rot="5400000">
          <a:off x="-371346" y="3051656"/>
          <a:ext cx="1641154" cy="198117"/>
        </a:xfrm>
        <a:prstGeom prst="rect">
          <a:avLst/>
        </a:prstGeom>
        <a:solidFill>
          <a:srgbClr val="1ABBCC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F9B5E7-E524-4C3D-8C21-C9F5767A9E7C}">
      <dsp:nvSpPr>
        <dsp:cNvPr id="0" name=""/>
        <dsp:cNvSpPr/>
      </dsp:nvSpPr>
      <dsp:spPr>
        <a:xfrm>
          <a:off x="4056" y="2001122"/>
          <a:ext cx="2201307" cy="1320784"/>
        </a:xfrm>
        <a:prstGeom prst="roundRect">
          <a:avLst>
            <a:gd name="adj" fmla="val 10000"/>
          </a:avLst>
        </a:prstGeom>
        <a:solidFill>
          <a:srgbClr val="009999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rPr>
            <a:t>Разработка документов и материалов, необходимых для формирования местного бюджета</a:t>
          </a:r>
          <a:endParaRPr lang="ru-RU" sz="1300" kern="1200" dirty="0">
            <a:solidFill>
              <a:srgbClr val="FF9933"/>
            </a:solidFill>
          </a:endParaRPr>
        </a:p>
      </dsp:txBody>
      <dsp:txXfrm>
        <a:off x="42740" y="2039806"/>
        <a:ext cx="2123939" cy="1243416"/>
      </dsp:txXfrm>
    </dsp:sp>
    <dsp:sp modelId="{1E006A84-648D-4061-924C-2D23D8E70FE9}">
      <dsp:nvSpPr>
        <dsp:cNvPr id="0" name=""/>
        <dsp:cNvSpPr/>
      </dsp:nvSpPr>
      <dsp:spPr>
        <a:xfrm>
          <a:off x="454143" y="3877146"/>
          <a:ext cx="2917912" cy="198117"/>
        </a:xfrm>
        <a:prstGeom prst="rect">
          <a:avLst/>
        </a:prstGeom>
        <a:solidFill>
          <a:srgbClr val="1ABBCC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4C51FB-5C34-4F3C-A2CE-2E0E1E28FCA3}">
      <dsp:nvSpPr>
        <dsp:cNvPr id="0" name=""/>
        <dsp:cNvSpPr/>
      </dsp:nvSpPr>
      <dsp:spPr>
        <a:xfrm>
          <a:off x="4056" y="3652103"/>
          <a:ext cx="2201307" cy="1320784"/>
        </a:xfrm>
        <a:prstGeom prst="roundRect">
          <a:avLst>
            <a:gd name="adj" fmla="val 10000"/>
          </a:avLst>
        </a:prstGeom>
        <a:solidFill>
          <a:srgbClr val="009999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rPr>
            <a:t>Составление проекта местного бюджета</a:t>
          </a:r>
          <a:endParaRPr lang="ru-RU" sz="1300" kern="1200" dirty="0">
            <a:solidFill>
              <a:srgbClr val="FF9933"/>
            </a:solidFill>
          </a:endParaRPr>
        </a:p>
      </dsp:txBody>
      <dsp:txXfrm>
        <a:off x="42740" y="3690787"/>
        <a:ext cx="2123939" cy="1243416"/>
      </dsp:txXfrm>
    </dsp:sp>
    <dsp:sp modelId="{F2FBF43D-CF8D-4108-A728-79FB7DE66F17}">
      <dsp:nvSpPr>
        <dsp:cNvPr id="0" name=""/>
        <dsp:cNvSpPr/>
      </dsp:nvSpPr>
      <dsp:spPr>
        <a:xfrm rot="16200000">
          <a:off x="2556391" y="3051656"/>
          <a:ext cx="1641154" cy="198117"/>
        </a:xfrm>
        <a:prstGeom prst="rect">
          <a:avLst/>
        </a:prstGeom>
        <a:solidFill>
          <a:srgbClr val="1ABBCC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64100-9C3B-421B-8568-4872188B13BE}">
      <dsp:nvSpPr>
        <dsp:cNvPr id="0" name=""/>
        <dsp:cNvSpPr/>
      </dsp:nvSpPr>
      <dsp:spPr>
        <a:xfrm>
          <a:off x="2931794" y="3652103"/>
          <a:ext cx="2201307" cy="1320784"/>
        </a:xfrm>
        <a:prstGeom prst="roundRect">
          <a:avLst>
            <a:gd name="adj" fmla="val 10000"/>
          </a:avLst>
        </a:prstGeom>
        <a:solidFill>
          <a:srgbClr val="009999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rPr>
            <a:t>Рассмотрение и утверждение местного бюджета</a:t>
          </a:r>
          <a:endParaRPr lang="ru-RU" sz="1300" kern="1200" dirty="0">
            <a:solidFill>
              <a:srgbClr val="FF9933"/>
            </a:solidFill>
          </a:endParaRPr>
        </a:p>
      </dsp:txBody>
      <dsp:txXfrm>
        <a:off x="2970478" y="3690787"/>
        <a:ext cx="2123939" cy="1243416"/>
      </dsp:txXfrm>
    </dsp:sp>
    <dsp:sp modelId="{E7EBAB0C-9D75-4DEC-BF46-F60453C05312}">
      <dsp:nvSpPr>
        <dsp:cNvPr id="0" name=""/>
        <dsp:cNvSpPr/>
      </dsp:nvSpPr>
      <dsp:spPr>
        <a:xfrm rot="16200000">
          <a:off x="2556391" y="1400676"/>
          <a:ext cx="1641154" cy="198117"/>
        </a:xfrm>
        <a:prstGeom prst="rect">
          <a:avLst/>
        </a:prstGeom>
        <a:solidFill>
          <a:srgbClr val="1ABBCC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417769-FD2B-4C7D-A797-3DD9CD72BFF0}">
      <dsp:nvSpPr>
        <dsp:cNvPr id="0" name=""/>
        <dsp:cNvSpPr/>
      </dsp:nvSpPr>
      <dsp:spPr>
        <a:xfrm>
          <a:off x="2931794" y="2001122"/>
          <a:ext cx="2201307" cy="1320784"/>
        </a:xfrm>
        <a:prstGeom prst="roundRect">
          <a:avLst>
            <a:gd name="adj" fmla="val 10000"/>
          </a:avLst>
        </a:prstGeom>
        <a:solidFill>
          <a:srgbClr val="009999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rPr>
            <a:t>Исполнение местного бюджета</a:t>
          </a:r>
          <a:endParaRPr lang="ru-RU" sz="1300" kern="1200" dirty="0">
            <a:solidFill>
              <a:srgbClr val="FF9933"/>
            </a:solidFill>
          </a:endParaRPr>
        </a:p>
      </dsp:txBody>
      <dsp:txXfrm>
        <a:off x="2970478" y="2039806"/>
        <a:ext cx="2123939" cy="1243416"/>
      </dsp:txXfrm>
    </dsp:sp>
    <dsp:sp modelId="{A150EA9C-2AB1-4ED1-BA57-6C0D0C8ED9B1}">
      <dsp:nvSpPr>
        <dsp:cNvPr id="0" name=""/>
        <dsp:cNvSpPr/>
      </dsp:nvSpPr>
      <dsp:spPr>
        <a:xfrm>
          <a:off x="3381882" y="575186"/>
          <a:ext cx="2917912" cy="198117"/>
        </a:xfrm>
        <a:prstGeom prst="rect">
          <a:avLst/>
        </a:prstGeom>
        <a:solidFill>
          <a:srgbClr val="1ABBCC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4E73C4-F83D-47DA-A58D-F32F49696BCF}">
      <dsp:nvSpPr>
        <dsp:cNvPr id="0" name=""/>
        <dsp:cNvSpPr/>
      </dsp:nvSpPr>
      <dsp:spPr>
        <a:xfrm>
          <a:off x="2931794" y="350142"/>
          <a:ext cx="2201307" cy="1320784"/>
        </a:xfrm>
        <a:prstGeom prst="roundRect">
          <a:avLst>
            <a:gd name="adj" fmla="val 10000"/>
          </a:avLst>
        </a:prstGeom>
        <a:solidFill>
          <a:srgbClr val="009999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rPr>
            <a:t>Осуществление бюджетного учета</a:t>
          </a:r>
          <a:endParaRPr lang="ru-RU" sz="1300" kern="1200" dirty="0">
            <a:solidFill>
              <a:srgbClr val="FF9933"/>
            </a:solidFill>
          </a:endParaRPr>
        </a:p>
      </dsp:txBody>
      <dsp:txXfrm>
        <a:off x="2970478" y="388826"/>
        <a:ext cx="2123939" cy="1243416"/>
      </dsp:txXfrm>
    </dsp:sp>
    <dsp:sp modelId="{44D1AE90-D70E-4C2B-A91E-0DFC6ECB7971}">
      <dsp:nvSpPr>
        <dsp:cNvPr id="0" name=""/>
        <dsp:cNvSpPr/>
      </dsp:nvSpPr>
      <dsp:spPr>
        <a:xfrm rot="5400000">
          <a:off x="5484130" y="1400676"/>
          <a:ext cx="1641154" cy="198117"/>
        </a:xfrm>
        <a:prstGeom prst="rect">
          <a:avLst/>
        </a:prstGeom>
        <a:solidFill>
          <a:srgbClr val="1ABBCC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8C38E1-50AF-43D0-A2C1-955011828745}">
      <dsp:nvSpPr>
        <dsp:cNvPr id="0" name=""/>
        <dsp:cNvSpPr/>
      </dsp:nvSpPr>
      <dsp:spPr>
        <a:xfrm>
          <a:off x="5859532" y="350142"/>
          <a:ext cx="2201307" cy="1320784"/>
        </a:xfrm>
        <a:prstGeom prst="roundRect">
          <a:avLst>
            <a:gd name="adj" fmla="val 10000"/>
          </a:avLst>
        </a:prstGeom>
        <a:solidFill>
          <a:srgbClr val="009999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rPr>
            <a:t>Утверждение отчета об исполнении местного бюджета</a:t>
          </a:r>
          <a:endParaRPr lang="ru-RU" sz="1300" kern="1200" dirty="0">
            <a:solidFill>
              <a:srgbClr val="FF9933"/>
            </a:solidFill>
          </a:endParaRPr>
        </a:p>
      </dsp:txBody>
      <dsp:txXfrm>
        <a:off x="5898216" y="388826"/>
        <a:ext cx="2123939" cy="1243416"/>
      </dsp:txXfrm>
    </dsp:sp>
    <dsp:sp modelId="{B3A6D61B-958F-4C0B-964A-3214F6574B4D}">
      <dsp:nvSpPr>
        <dsp:cNvPr id="0" name=""/>
        <dsp:cNvSpPr/>
      </dsp:nvSpPr>
      <dsp:spPr>
        <a:xfrm>
          <a:off x="5859532" y="2001122"/>
          <a:ext cx="2201307" cy="1320784"/>
        </a:xfrm>
        <a:prstGeom prst="roundRect">
          <a:avLst>
            <a:gd name="adj" fmla="val 10000"/>
          </a:avLst>
        </a:prstGeom>
        <a:solidFill>
          <a:srgbClr val="009999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rPr>
            <a:t>Организация и осуществление муниципального финансового контроля</a:t>
          </a:r>
          <a:endParaRPr lang="ru-RU" sz="1300" kern="1200" dirty="0">
            <a:solidFill>
              <a:srgbClr val="FF9933"/>
            </a:solidFill>
          </a:endParaRPr>
        </a:p>
      </dsp:txBody>
      <dsp:txXfrm>
        <a:off x="5898216" y="2039806"/>
        <a:ext cx="2123939" cy="12434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8C894-4354-455C-8FE1-059AAEDADC45}">
      <dsp:nvSpPr>
        <dsp:cNvPr id="0" name=""/>
        <dsp:cNvSpPr/>
      </dsp:nvSpPr>
      <dsp:spPr>
        <a:xfrm rot="5400000">
          <a:off x="3621405" y="-1293891"/>
          <a:ext cx="1047750" cy="390144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2026 </a:t>
          </a:r>
          <a:r>
            <a:rPr lang="ru-RU" sz="1900" kern="1200" dirty="0" smtClean="0">
              <a:latin typeface="Times New Roman"/>
              <a:cs typeface="Times New Roman"/>
            </a:rPr>
            <a:t>−</a:t>
          </a:r>
          <a:r>
            <a:rPr lang="en-US" sz="1900" kern="1200" dirty="0" smtClean="0">
              <a:latin typeface="Times New Roman"/>
              <a:cs typeface="Times New Roman"/>
            </a:rPr>
            <a:t> </a:t>
          </a:r>
          <a:r>
            <a:rPr lang="ru-RU" sz="1900" kern="1200" dirty="0" smtClean="0">
              <a:latin typeface="Times New Roman"/>
              <a:cs typeface="Times New Roman"/>
            </a:rPr>
            <a:t>3 100 751,0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2027 </a:t>
          </a:r>
          <a:r>
            <a:rPr lang="ru-RU" sz="1900" kern="1200" dirty="0" smtClean="0">
              <a:latin typeface="Times New Roman"/>
              <a:cs typeface="Times New Roman"/>
            </a:rPr>
            <a:t>−</a:t>
          </a:r>
          <a:r>
            <a:rPr lang="en-US" sz="1900" kern="1200" dirty="0" smtClean="0">
              <a:latin typeface="Times New Roman"/>
              <a:cs typeface="Times New Roman"/>
            </a:rPr>
            <a:t> </a:t>
          </a:r>
          <a:r>
            <a:rPr lang="ru-RU" sz="1900" kern="1200" dirty="0" smtClean="0">
              <a:latin typeface="Times New Roman"/>
              <a:cs typeface="Times New Roman"/>
            </a:rPr>
            <a:t>3 401 344,0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2028 </a:t>
          </a:r>
          <a:r>
            <a:rPr lang="ru-RU" sz="1900" kern="1200" dirty="0" smtClean="0">
              <a:latin typeface="Times New Roman"/>
              <a:cs typeface="Times New Roman"/>
            </a:rPr>
            <a:t>−</a:t>
          </a:r>
          <a:r>
            <a:rPr lang="en-US" sz="1900" kern="1200" dirty="0" smtClean="0">
              <a:latin typeface="Times New Roman"/>
              <a:cs typeface="Times New Roman"/>
            </a:rPr>
            <a:t> </a:t>
          </a:r>
          <a:r>
            <a:rPr lang="ru-RU" sz="1900" kern="1200" dirty="0" smtClean="0">
              <a:latin typeface="Times New Roman"/>
              <a:cs typeface="Times New Roman"/>
            </a:rPr>
            <a:t>3 678 313,0</a:t>
          </a:r>
          <a:endParaRPr lang="ru-RU" sz="1900" kern="1200" dirty="0"/>
        </a:p>
      </dsp:txBody>
      <dsp:txXfrm rot="-5400000">
        <a:off x="2194561" y="184100"/>
        <a:ext cx="3850293" cy="945456"/>
      </dsp:txXfrm>
    </dsp:sp>
    <dsp:sp modelId="{FD9C3BCC-9676-42A1-843C-8C31D5CC5296}">
      <dsp:nvSpPr>
        <dsp:cNvPr id="0" name=""/>
        <dsp:cNvSpPr/>
      </dsp:nvSpPr>
      <dsp:spPr>
        <a:xfrm>
          <a:off x="0" y="1984"/>
          <a:ext cx="2194560" cy="130968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3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3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3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3">
                  <a:lumMod val="50000"/>
                </a:schemeClr>
              </a:solidFill>
            </a:rPr>
            <a:t>Налоговые доходы</a:t>
          </a:r>
          <a:endParaRPr lang="ru-RU" sz="20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63934" y="65918"/>
        <a:ext cx="2066692" cy="1181819"/>
      </dsp:txXfrm>
    </dsp:sp>
    <dsp:sp modelId="{D40EE2DE-71BC-4BAA-969C-E9BFC9428D48}">
      <dsp:nvSpPr>
        <dsp:cNvPr id="0" name=""/>
        <dsp:cNvSpPr/>
      </dsp:nvSpPr>
      <dsp:spPr>
        <a:xfrm rot="5400000">
          <a:off x="3621405" y="81279"/>
          <a:ext cx="1047750" cy="390144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2026 </a:t>
          </a:r>
          <a:r>
            <a:rPr lang="ru-RU" sz="1900" kern="1200" dirty="0" smtClean="0">
              <a:latin typeface="Times New Roman"/>
              <a:cs typeface="Times New Roman"/>
            </a:rPr>
            <a:t>−</a:t>
          </a:r>
          <a:r>
            <a:rPr lang="en-US" sz="1900" kern="1200" dirty="0" smtClean="0">
              <a:latin typeface="Times New Roman"/>
              <a:cs typeface="Times New Roman"/>
            </a:rPr>
            <a:t> </a:t>
          </a:r>
          <a:r>
            <a:rPr lang="ru-RU" sz="1900" kern="1200" dirty="0" smtClean="0">
              <a:latin typeface="Times New Roman"/>
              <a:cs typeface="Times New Roman"/>
            </a:rPr>
            <a:t>219 259,1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2027 </a:t>
          </a:r>
          <a:r>
            <a:rPr lang="ru-RU" sz="1900" kern="1200" dirty="0" smtClean="0">
              <a:latin typeface="Times New Roman"/>
              <a:cs typeface="Times New Roman"/>
            </a:rPr>
            <a:t>−</a:t>
          </a:r>
          <a:r>
            <a:rPr lang="en-US" sz="1900" kern="1200" dirty="0" smtClean="0">
              <a:latin typeface="Times New Roman"/>
              <a:cs typeface="Times New Roman"/>
            </a:rPr>
            <a:t> </a:t>
          </a:r>
          <a:r>
            <a:rPr lang="ru-RU" sz="1900" kern="1200" dirty="0" smtClean="0">
              <a:latin typeface="Times New Roman"/>
              <a:cs typeface="Times New Roman"/>
            </a:rPr>
            <a:t>190 526,0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2028 </a:t>
          </a:r>
          <a:r>
            <a:rPr lang="ru-RU" sz="1900" kern="1200" dirty="0" smtClean="0">
              <a:latin typeface="Times New Roman"/>
              <a:cs typeface="Times New Roman"/>
            </a:rPr>
            <a:t>−</a:t>
          </a:r>
          <a:r>
            <a:rPr lang="en-US" sz="1900" kern="1200" dirty="0" smtClean="0">
              <a:latin typeface="Times New Roman"/>
              <a:cs typeface="Times New Roman"/>
            </a:rPr>
            <a:t> </a:t>
          </a:r>
          <a:r>
            <a:rPr lang="ru-RU" sz="1900" kern="1200" dirty="0" smtClean="0">
              <a:latin typeface="Times New Roman"/>
              <a:cs typeface="Times New Roman"/>
            </a:rPr>
            <a:t>189 389,2</a:t>
          </a:r>
          <a:endParaRPr lang="ru-RU" sz="1900" kern="1200" dirty="0"/>
        </a:p>
      </dsp:txBody>
      <dsp:txXfrm rot="-5400000">
        <a:off x="2194561" y="1559271"/>
        <a:ext cx="3850293" cy="945456"/>
      </dsp:txXfrm>
    </dsp:sp>
    <dsp:sp modelId="{2BA83842-209C-4B92-8907-3052DCEEEAB6}">
      <dsp:nvSpPr>
        <dsp:cNvPr id="0" name=""/>
        <dsp:cNvSpPr/>
      </dsp:nvSpPr>
      <dsp:spPr>
        <a:xfrm>
          <a:off x="0" y="1377156"/>
          <a:ext cx="2194560" cy="130968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3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3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3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3">
                  <a:lumMod val="50000"/>
                </a:schemeClr>
              </a:solidFill>
            </a:rPr>
            <a:t>Неналоговые доходы</a:t>
          </a:r>
          <a:endParaRPr lang="ru-RU" sz="20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63934" y="1441090"/>
        <a:ext cx="2066692" cy="1181819"/>
      </dsp:txXfrm>
    </dsp:sp>
    <dsp:sp modelId="{C224988B-DA45-4B80-B353-D24DF30F4D12}">
      <dsp:nvSpPr>
        <dsp:cNvPr id="0" name=""/>
        <dsp:cNvSpPr/>
      </dsp:nvSpPr>
      <dsp:spPr>
        <a:xfrm rot="5400000">
          <a:off x="3621405" y="1456451"/>
          <a:ext cx="1047750" cy="390144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2026 </a:t>
          </a:r>
          <a:r>
            <a:rPr lang="ru-RU" sz="1900" kern="1200" dirty="0" smtClean="0">
              <a:latin typeface="Times New Roman"/>
              <a:cs typeface="Times New Roman"/>
            </a:rPr>
            <a:t>− 2 913 372,2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2027 </a:t>
          </a:r>
          <a:r>
            <a:rPr lang="ru-RU" sz="1900" kern="1200" dirty="0" smtClean="0">
              <a:latin typeface="Times New Roman"/>
              <a:cs typeface="Times New Roman"/>
            </a:rPr>
            <a:t>− 3 049 952,0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2028 </a:t>
          </a:r>
          <a:r>
            <a:rPr lang="ru-RU" sz="1900" kern="1200" dirty="0" smtClean="0">
              <a:latin typeface="Times New Roman"/>
              <a:cs typeface="Times New Roman"/>
            </a:rPr>
            <a:t>− 3 018 347,7</a:t>
          </a:r>
          <a:endParaRPr lang="ru-RU" sz="1900" kern="1200" dirty="0"/>
        </a:p>
      </dsp:txBody>
      <dsp:txXfrm rot="-5400000">
        <a:off x="2194561" y="2934443"/>
        <a:ext cx="3850293" cy="945456"/>
      </dsp:txXfrm>
    </dsp:sp>
    <dsp:sp modelId="{9E33AF18-03AF-4CB9-A387-13274A5F3BC2}">
      <dsp:nvSpPr>
        <dsp:cNvPr id="0" name=""/>
        <dsp:cNvSpPr/>
      </dsp:nvSpPr>
      <dsp:spPr>
        <a:xfrm>
          <a:off x="0" y="2752328"/>
          <a:ext cx="2194560" cy="130968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3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3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3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3">
                  <a:lumMod val="50000"/>
                </a:schemeClr>
              </a:solidFill>
            </a:rPr>
            <a:t>Безвозмездные поступления</a:t>
          </a:r>
          <a:endParaRPr lang="ru-RU" sz="20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63934" y="2816262"/>
        <a:ext cx="2066692" cy="11818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82E2B-4847-4F2E-B112-78FF02C4871E}">
      <dsp:nvSpPr>
        <dsp:cNvPr id="0" name=""/>
        <dsp:cNvSpPr/>
      </dsp:nvSpPr>
      <dsp:spPr>
        <a:xfrm>
          <a:off x="4359" y="646537"/>
          <a:ext cx="1351556" cy="810933"/>
        </a:xfrm>
        <a:prstGeom prst="roundRect">
          <a:avLst>
            <a:gd name="adj" fmla="val 10000"/>
          </a:avLst>
        </a:prstGeom>
        <a:solidFill>
          <a:srgbClr val="A5E3F3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2024 г.     (факт)                                </a:t>
          </a:r>
          <a:r>
            <a:rPr lang="ru-RU" sz="1600" b="1" kern="1200" dirty="0" smtClean="0">
              <a:solidFill>
                <a:schemeClr val="bg1"/>
              </a:solidFill>
            </a:rPr>
            <a:t>8 490 465,5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28110" y="670288"/>
        <a:ext cx="1304054" cy="763431"/>
      </dsp:txXfrm>
    </dsp:sp>
    <dsp:sp modelId="{4C8E7B7E-96F1-4346-9A91-DE3A22016898}">
      <dsp:nvSpPr>
        <dsp:cNvPr id="0" name=""/>
        <dsp:cNvSpPr/>
      </dsp:nvSpPr>
      <dsp:spPr>
        <a:xfrm rot="2368420">
          <a:off x="1293916" y="884603"/>
          <a:ext cx="680841" cy="334800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rgbClr val="A5E3F3"/>
          </a:solidFill>
          <a:prstDash val="solid"/>
        </a:ln>
        <a:effectLst/>
        <a:scene3d>
          <a:camera prst="orthographicFront"/>
          <a:lightRig rig="flat" dir="t"/>
        </a:scene3d>
        <a:sp3d z="-80000"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11,2%</a:t>
          </a:r>
        </a:p>
      </dsp:txBody>
      <dsp:txXfrm>
        <a:off x="1305370" y="919637"/>
        <a:ext cx="580401" cy="200880"/>
      </dsp:txXfrm>
    </dsp:sp>
    <dsp:sp modelId="{93B5D3B9-2C96-41A6-A1D3-D551388586B1}">
      <dsp:nvSpPr>
        <dsp:cNvPr id="0" name=""/>
        <dsp:cNvSpPr/>
      </dsp:nvSpPr>
      <dsp:spPr>
        <a:xfrm>
          <a:off x="1896538" y="646537"/>
          <a:ext cx="1351556" cy="810933"/>
        </a:xfrm>
        <a:prstGeom prst="roundRect">
          <a:avLst>
            <a:gd name="adj" fmla="val 10000"/>
          </a:avLst>
        </a:prstGeom>
        <a:solidFill>
          <a:srgbClr val="A5E3F3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2025 г.     (план)              </a:t>
          </a:r>
          <a:r>
            <a:rPr lang="ru-RU" sz="1600" b="1" kern="1200" dirty="0" smtClean="0">
              <a:solidFill>
                <a:schemeClr val="bg1"/>
              </a:solidFill>
            </a:rPr>
            <a:t>7 542 560,9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1920289" y="670288"/>
        <a:ext cx="1304054" cy="763431"/>
      </dsp:txXfrm>
    </dsp:sp>
    <dsp:sp modelId="{4325B3ED-5DB9-49E3-8158-E66A8B33C300}">
      <dsp:nvSpPr>
        <dsp:cNvPr id="0" name=""/>
        <dsp:cNvSpPr/>
      </dsp:nvSpPr>
      <dsp:spPr>
        <a:xfrm rot="3064016">
          <a:off x="3216401" y="889482"/>
          <a:ext cx="620227" cy="334800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rgbClr val="A5E3F3"/>
          </a:solidFill>
          <a:prstDash val="solid"/>
        </a:ln>
        <a:effectLst/>
        <a:scene3d>
          <a:camera prst="orthographicFront"/>
          <a:lightRig rig="flat" dir="t"/>
        </a:scene3d>
        <a:sp3d z="-80000"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17,4%</a:t>
          </a:r>
          <a:endParaRPr lang="ru-RU" sz="1400" kern="1200" dirty="0"/>
        </a:p>
      </dsp:txBody>
      <dsp:txXfrm>
        <a:off x="3235062" y="917377"/>
        <a:ext cx="519787" cy="200880"/>
      </dsp:txXfrm>
    </dsp:sp>
    <dsp:sp modelId="{633DF63F-4004-488D-A591-F855096CA1EF}">
      <dsp:nvSpPr>
        <dsp:cNvPr id="0" name=""/>
        <dsp:cNvSpPr/>
      </dsp:nvSpPr>
      <dsp:spPr>
        <a:xfrm>
          <a:off x="3788717" y="656211"/>
          <a:ext cx="1351556" cy="810933"/>
        </a:xfrm>
        <a:prstGeom prst="roundRect">
          <a:avLst>
            <a:gd name="adj" fmla="val 10000"/>
          </a:avLst>
        </a:prstGeom>
        <a:solidFill>
          <a:srgbClr val="A5E3F3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2026 г. (прогноз)         </a:t>
          </a:r>
          <a:r>
            <a:rPr lang="ru-RU" sz="1600" b="1" kern="1200" dirty="0" smtClean="0">
              <a:solidFill>
                <a:schemeClr val="bg1"/>
              </a:solidFill>
            </a:rPr>
            <a:t>6 233 382,3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3812468" y="679962"/>
        <a:ext cx="1304054" cy="763431"/>
      </dsp:txXfrm>
    </dsp:sp>
    <dsp:sp modelId="{0A9B692B-5DCC-40ED-A603-F610477A2D99}">
      <dsp:nvSpPr>
        <dsp:cNvPr id="0" name=""/>
        <dsp:cNvSpPr/>
      </dsp:nvSpPr>
      <dsp:spPr>
        <a:xfrm rot="18563711">
          <a:off x="5146047" y="889206"/>
          <a:ext cx="545293" cy="335185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rgbClr val="A5E3F3"/>
          </a:solidFill>
          <a:prstDash val="solid"/>
        </a:ln>
        <a:effectLst/>
        <a:scene3d>
          <a:camera prst="orthographicFront"/>
          <a:lightRig rig="flat" dir="t"/>
        </a:scene3d>
        <a:sp3d z="-80000"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6,6%</a:t>
          </a:r>
          <a:endParaRPr lang="ru-RU" sz="1400" kern="1200" dirty="0"/>
        </a:p>
      </dsp:txBody>
      <dsp:txXfrm>
        <a:off x="5164415" y="995097"/>
        <a:ext cx="444738" cy="201111"/>
      </dsp:txXfrm>
    </dsp:sp>
    <dsp:sp modelId="{FBD098CF-19FB-4D0F-8FFD-23F3036BE058}">
      <dsp:nvSpPr>
        <dsp:cNvPr id="0" name=""/>
        <dsp:cNvSpPr/>
      </dsp:nvSpPr>
      <dsp:spPr>
        <a:xfrm>
          <a:off x="5680896" y="646537"/>
          <a:ext cx="1351556" cy="810933"/>
        </a:xfrm>
        <a:prstGeom prst="roundRect">
          <a:avLst>
            <a:gd name="adj" fmla="val 10000"/>
          </a:avLst>
        </a:prstGeom>
        <a:solidFill>
          <a:srgbClr val="A5E3F3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2027 г. (прогноз)         </a:t>
          </a:r>
          <a:r>
            <a:rPr lang="ru-RU" sz="1600" b="1" kern="1200" dirty="0" smtClean="0">
              <a:solidFill>
                <a:schemeClr val="bg1"/>
              </a:solidFill>
            </a:rPr>
            <a:t>6 641 822,0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5704647" y="670288"/>
        <a:ext cx="1304054" cy="763431"/>
      </dsp:txXfrm>
    </dsp:sp>
    <dsp:sp modelId="{19F60682-0486-47EA-8721-C0E8C8950E1D}">
      <dsp:nvSpPr>
        <dsp:cNvPr id="0" name=""/>
        <dsp:cNvSpPr/>
      </dsp:nvSpPr>
      <dsp:spPr>
        <a:xfrm rot="18883756">
          <a:off x="7037273" y="884411"/>
          <a:ext cx="547200" cy="335185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rgbClr val="A5E3F3"/>
          </a:solidFill>
          <a:prstDash val="solid"/>
        </a:ln>
        <a:effectLst/>
        <a:scene3d>
          <a:camera prst="orthographicFront"/>
          <a:lightRig rig="flat" dir="t"/>
        </a:scene3d>
        <a:sp3d z="-80000"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3,4%</a:t>
          </a:r>
          <a:endParaRPr lang="ru-RU" sz="1400" kern="1200" dirty="0"/>
        </a:p>
      </dsp:txBody>
      <dsp:txXfrm>
        <a:off x="7052167" y="987167"/>
        <a:ext cx="446645" cy="201111"/>
      </dsp:txXfrm>
    </dsp:sp>
    <dsp:sp modelId="{6FE46747-FD32-49F5-A30A-4A1411F05445}">
      <dsp:nvSpPr>
        <dsp:cNvPr id="0" name=""/>
        <dsp:cNvSpPr/>
      </dsp:nvSpPr>
      <dsp:spPr>
        <a:xfrm>
          <a:off x="7573075" y="646537"/>
          <a:ext cx="1351556" cy="810933"/>
        </a:xfrm>
        <a:prstGeom prst="roundRect">
          <a:avLst>
            <a:gd name="adj" fmla="val 10000"/>
          </a:avLst>
        </a:prstGeom>
        <a:solidFill>
          <a:srgbClr val="A5E3F3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2028 г. (прогноз)         </a:t>
          </a:r>
          <a:r>
            <a:rPr lang="ru-RU" sz="1600" b="1" kern="1200" dirty="0" smtClean="0">
              <a:solidFill>
                <a:schemeClr val="bg1"/>
              </a:solidFill>
            </a:rPr>
            <a:t>6 886 049,9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7596826" y="670288"/>
        <a:ext cx="1304054" cy="7634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82E2B-4847-4F2E-B112-78FF02C4871E}">
      <dsp:nvSpPr>
        <dsp:cNvPr id="0" name=""/>
        <dsp:cNvSpPr/>
      </dsp:nvSpPr>
      <dsp:spPr>
        <a:xfrm>
          <a:off x="4359" y="646537"/>
          <a:ext cx="1351556" cy="810933"/>
        </a:xfrm>
        <a:prstGeom prst="roundRect">
          <a:avLst>
            <a:gd name="adj" fmla="val 10000"/>
          </a:avLst>
        </a:prstGeom>
        <a:solidFill>
          <a:srgbClr val="30B2D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2024 г.     (факт)                                </a:t>
          </a:r>
          <a:r>
            <a:rPr lang="ru-RU" sz="1600" b="1" kern="1200" dirty="0" smtClean="0">
              <a:solidFill>
                <a:schemeClr val="bg1"/>
              </a:solidFill>
            </a:rPr>
            <a:t>2 779 971,5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28110" y="670288"/>
        <a:ext cx="1304054" cy="763431"/>
      </dsp:txXfrm>
    </dsp:sp>
    <dsp:sp modelId="{4C8E7B7E-96F1-4346-9A91-DE3A22016898}">
      <dsp:nvSpPr>
        <dsp:cNvPr id="0" name=""/>
        <dsp:cNvSpPr/>
      </dsp:nvSpPr>
      <dsp:spPr>
        <a:xfrm rot="18820650">
          <a:off x="1360736" y="884411"/>
          <a:ext cx="547200" cy="335185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flat" dir="t"/>
        </a:scene3d>
        <a:sp3d z="-80000"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2,3%</a:t>
          </a:r>
        </a:p>
      </dsp:txBody>
      <dsp:txXfrm>
        <a:off x="1376292" y="987811"/>
        <a:ext cx="446645" cy="201111"/>
      </dsp:txXfrm>
    </dsp:sp>
    <dsp:sp modelId="{93B5D3B9-2C96-41A6-A1D3-D551388586B1}">
      <dsp:nvSpPr>
        <dsp:cNvPr id="0" name=""/>
        <dsp:cNvSpPr/>
      </dsp:nvSpPr>
      <dsp:spPr>
        <a:xfrm>
          <a:off x="1896538" y="646537"/>
          <a:ext cx="1351556" cy="810933"/>
        </a:xfrm>
        <a:prstGeom prst="roundRect">
          <a:avLst>
            <a:gd name="adj" fmla="val 10000"/>
          </a:avLst>
        </a:prstGeom>
        <a:solidFill>
          <a:srgbClr val="30B2D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2025 г.     (план)              </a:t>
          </a:r>
          <a:r>
            <a:rPr lang="ru-RU" sz="1600" b="1" kern="1200" dirty="0" smtClean="0">
              <a:solidFill>
                <a:schemeClr val="bg1"/>
              </a:solidFill>
            </a:rPr>
            <a:t>2 843 615,0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1920289" y="670288"/>
        <a:ext cx="1304054" cy="763431"/>
      </dsp:txXfrm>
    </dsp:sp>
    <dsp:sp modelId="{4325B3ED-5DB9-49E3-8158-E66A8B33C300}">
      <dsp:nvSpPr>
        <dsp:cNvPr id="0" name=""/>
        <dsp:cNvSpPr/>
      </dsp:nvSpPr>
      <dsp:spPr>
        <a:xfrm rot="18627266">
          <a:off x="3252915" y="884603"/>
          <a:ext cx="547200" cy="334800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flat" dir="t"/>
        </a:scene3d>
        <a:sp3d z="-80000"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9,0%</a:t>
          </a:r>
          <a:endParaRPr lang="ru-RU" sz="1400" kern="1200" dirty="0"/>
        </a:p>
      </dsp:txBody>
      <dsp:txXfrm>
        <a:off x="3270550" y="989777"/>
        <a:ext cx="446760" cy="200880"/>
      </dsp:txXfrm>
    </dsp:sp>
    <dsp:sp modelId="{633DF63F-4004-488D-A591-F855096CA1EF}">
      <dsp:nvSpPr>
        <dsp:cNvPr id="0" name=""/>
        <dsp:cNvSpPr/>
      </dsp:nvSpPr>
      <dsp:spPr>
        <a:xfrm>
          <a:off x="3788717" y="646537"/>
          <a:ext cx="1351556" cy="810933"/>
        </a:xfrm>
        <a:prstGeom prst="roundRect">
          <a:avLst>
            <a:gd name="adj" fmla="val 10000"/>
          </a:avLst>
        </a:prstGeom>
        <a:solidFill>
          <a:srgbClr val="30B2D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2026 г. (прогноз)         </a:t>
          </a:r>
          <a:r>
            <a:rPr lang="ru-RU" sz="1600" b="1" kern="1200" dirty="0" smtClean="0">
              <a:solidFill>
                <a:schemeClr val="bg1"/>
              </a:solidFill>
            </a:rPr>
            <a:t>3 100 751,0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3812468" y="670288"/>
        <a:ext cx="1304054" cy="763431"/>
      </dsp:txXfrm>
    </dsp:sp>
    <dsp:sp modelId="{0A9B692B-5DCC-40ED-A603-F610477A2D99}">
      <dsp:nvSpPr>
        <dsp:cNvPr id="0" name=""/>
        <dsp:cNvSpPr/>
      </dsp:nvSpPr>
      <dsp:spPr>
        <a:xfrm rot="18610383">
          <a:off x="5145282" y="892583"/>
          <a:ext cx="569679" cy="335185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flat" dir="t"/>
        </a:scene3d>
        <a:sp3d z="-80000"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9,7%</a:t>
          </a:r>
          <a:endParaRPr lang="ru-RU" sz="1400" kern="1200" dirty="0"/>
        </a:p>
      </dsp:txBody>
      <dsp:txXfrm>
        <a:off x="5163126" y="998037"/>
        <a:ext cx="469124" cy="201111"/>
      </dsp:txXfrm>
    </dsp:sp>
    <dsp:sp modelId="{FBD098CF-19FB-4D0F-8FFD-23F3036BE058}">
      <dsp:nvSpPr>
        <dsp:cNvPr id="0" name=""/>
        <dsp:cNvSpPr/>
      </dsp:nvSpPr>
      <dsp:spPr>
        <a:xfrm>
          <a:off x="5703085" y="662739"/>
          <a:ext cx="1351556" cy="810933"/>
        </a:xfrm>
        <a:prstGeom prst="roundRect">
          <a:avLst>
            <a:gd name="adj" fmla="val 10000"/>
          </a:avLst>
        </a:prstGeom>
        <a:solidFill>
          <a:srgbClr val="30B2D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2027 г. (прогноз)         </a:t>
          </a:r>
          <a:r>
            <a:rPr lang="ru-RU" sz="1600" b="1" kern="1200" dirty="0" smtClean="0">
              <a:solidFill>
                <a:schemeClr val="bg1"/>
              </a:solidFill>
            </a:rPr>
            <a:t>3 401 344,0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5726836" y="686490"/>
        <a:ext cx="1304054" cy="763431"/>
      </dsp:txXfrm>
    </dsp:sp>
    <dsp:sp modelId="{19F60682-0486-47EA-8721-C0E8C8950E1D}">
      <dsp:nvSpPr>
        <dsp:cNvPr id="0" name=""/>
        <dsp:cNvSpPr/>
      </dsp:nvSpPr>
      <dsp:spPr>
        <a:xfrm rot="18853971">
          <a:off x="7059254" y="892444"/>
          <a:ext cx="524762" cy="335185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flat" dir="t"/>
        </a:scene3d>
        <a:sp3d z="-80000"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8,1%</a:t>
          </a:r>
          <a:endParaRPr lang="ru-RU" sz="1400" kern="1200" dirty="0"/>
        </a:p>
      </dsp:txBody>
      <dsp:txXfrm>
        <a:off x="7074459" y="995505"/>
        <a:ext cx="424207" cy="201111"/>
      </dsp:txXfrm>
    </dsp:sp>
    <dsp:sp modelId="{6FE46747-FD32-49F5-A30A-4A1411F05445}">
      <dsp:nvSpPr>
        <dsp:cNvPr id="0" name=""/>
        <dsp:cNvSpPr/>
      </dsp:nvSpPr>
      <dsp:spPr>
        <a:xfrm>
          <a:off x="7573075" y="646537"/>
          <a:ext cx="1351556" cy="810933"/>
        </a:xfrm>
        <a:prstGeom prst="roundRect">
          <a:avLst>
            <a:gd name="adj" fmla="val 10000"/>
          </a:avLst>
        </a:prstGeom>
        <a:solidFill>
          <a:srgbClr val="30B2D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2028 г. (прогноз)         </a:t>
          </a:r>
          <a:r>
            <a:rPr lang="ru-RU" sz="1600" b="1" kern="1200" dirty="0" smtClean="0">
              <a:solidFill>
                <a:schemeClr val="bg1"/>
              </a:solidFill>
            </a:rPr>
            <a:t>3 678 313,0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7596826" y="670288"/>
        <a:ext cx="1304054" cy="7634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82E2B-4847-4F2E-B112-78FF02C4871E}">
      <dsp:nvSpPr>
        <dsp:cNvPr id="0" name=""/>
        <dsp:cNvSpPr/>
      </dsp:nvSpPr>
      <dsp:spPr>
        <a:xfrm>
          <a:off x="4359" y="646537"/>
          <a:ext cx="1351556" cy="810933"/>
        </a:xfrm>
        <a:prstGeom prst="roundRect">
          <a:avLst>
            <a:gd name="adj" fmla="val 10000"/>
          </a:avLst>
        </a:prstGeom>
        <a:solidFill>
          <a:srgbClr val="33CCCC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2024 г.     (факт)                                </a:t>
          </a:r>
          <a:r>
            <a:rPr lang="ru-RU" sz="1600" b="1" kern="1200" dirty="0" smtClean="0">
              <a:solidFill>
                <a:schemeClr val="bg1"/>
              </a:solidFill>
            </a:rPr>
            <a:t>326 979,7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28110" y="670288"/>
        <a:ext cx="1304054" cy="763431"/>
      </dsp:txXfrm>
    </dsp:sp>
    <dsp:sp modelId="{4C8E7B7E-96F1-4346-9A91-DE3A22016898}">
      <dsp:nvSpPr>
        <dsp:cNvPr id="0" name=""/>
        <dsp:cNvSpPr/>
      </dsp:nvSpPr>
      <dsp:spPr>
        <a:xfrm rot="18820650">
          <a:off x="1360736" y="884411"/>
          <a:ext cx="547200" cy="335185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rgbClr val="33CCCC"/>
          </a:solidFill>
          <a:prstDash val="solid"/>
        </a:ln>
        <a:effectLst/>
        <a:scene3d>
          <a:camera prst="orthographicFront"/>
          <a:lightRig rig="flat" dir="t"/>
        </a:scene3d>
        <a:sp3d z="-80000"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0,3%</a:t>
          </a:r>
          <a:endParaRPr lang="ru-RU" sz="1400" kern="1200" dirty="0" smtClean="0"/>
        </a:p>
      </dsp:txBody>
      <dsp:txXfrm>
        <a:off x="1376292" y="987811"/>
        <a:ext cx="446645" cy="201111"/>
      </dsp:txXfrm>
    </dsp:sp>
    <dsp:sp modelId="{93B5D3B9-2C96-41A6-A1D3-D551388586B1}">
      <dsp:nvSpPr>
        <dsp:cNvPr id="0" name=""/>
        <dsp:cNvSpPr/>
      </dsp:nvSpPr>
      <dsp:spPr>
        <a:xfrm>
          <a:off x="1896538" y="646537"/>
          <a:ext cx="1351556" cy="810933"/>
        </a:xfrm>
        <a:prstGeom prst="roundRect">
          <a:avLst>
            <a:gd name="adj" fmla="val 10000"/>
          </a:avLst>
        </a:prstGeom>
        <a:solidFill>
          <a:srgbClr val="33CCCC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2025 г.     (план)              </a:t>
          </a:r>
          <a:r>
            <a:rPr lang="ru-RU" sz="1600" b="1" kern="1200" dirty="0" smtClean="0">
              <a:solidFill>
                <a:schemeClr val="bg1"/>
              </a:solidFill>
            </a:rPr>
            <a:t>350 316,0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1920289" y="670288"/>
        <a:ext cx="1304054" cy="763431"/>
      </dsp:txXfrm>
    </dsp:sp>
    <dsp:sp modelId="{4325B3ED-5DB9-49E3-8158-E66A8B33C300}">
      <dsp:nvSpPr>
        <dsp:cNvPr id="0" name=""/>
        <dsp:cNvSpPr/>
      </dsp:nvSpPr>
      <dsp:spPr>
        <a:xfrm rot="3046439">
          <a:off x="3184515" y="884411"/>
          <a:ext cx="684001" cy="335185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rgbClr val="33CCCC"/>
          </a:solidFill>
          <a:prstDash val="solid"/>
        </a:ln>
        <a:effectLst/>
        <a:scene3d>
          <a:camera prst="orthographicFront"/>
          <a:lightRig rig="flat" dir="t"/>
        </a:scene3d>
        <a:sp3d z="-80000"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29,1%</a:t>
          </a:r>
          <a:endParaRPr lang="ru-RU" sz="1400" kern="1200" dirty="0"/>
        </a:p>
      </dsp:txBody>
      <dsp:txXfrm>
        <a:off x="3202998" y="912500"/>
        <a:ext cx="583446" cy="201111"/>
      </dsp:txXfrm>
    </dsp:sp>
    <dsp:sp modelId="{633DF63F-4004-488D-A591-F855096CA1EF}">
      <dsp:nvSpPr>
        <dsp:cNvPr id="0" name=""/>
        <dsp:cNvSpPr/>
      </dsp:nvSpPr>
      <dsp:spPr>
        <a:xfrm>
          <a:off x="3788717" y="646537"/>
          <a:ext cx="1351556" cy="810933"/>
        </a:xfrm>
        <a:prstGeom prst="roundRect">
          <a:avLst>
            <a:gd name="adj" fmla="val 10000"/>
          </a:avLst>
        </a:prstGeom>
        <a:solidFill>
          <a:srgbClr val="33CCCC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2026 г. (прогноз)         </a:t>
          </a:r>
          <a:r>
            <a:rPr lang="ru-RU" sz="1600" b="1" kern="1200" dirty="0" smtClean="0">
              <a:solidFill>
                <a:schemeClr val="bg1"/>
              </a:solidFill>
            </a:rPr>
            <a:t>219 259,1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3812468" y="670288"/>
        <a:ext cx="1304054" cy="763431"/>
      </dsp:txXfrm>
    </dsp:sp>
    <dsp:sp modelId="{0A9B692B-5DCC-40ED-A603-F610477A2D99}">
      <dsp:nvSpPr>
        <dsp:cNvPr id="0" name=""/>
        <dsp:cNvSpPr/>
      </dsp:nvSpPr>
      <dsp:spPr>
        <a:xfrm rot="18581288">
          <a:off x="5145094" y="884411"/>
          <a:ext cx="547200" cy="335185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rgbClr val="33CCCC"/>
          </a:solidFill>
          <a:prstDash val="solid"/>
        </a:ln>
        <a:effectLst/>
        <a:scene3d>
          <a:camera prst="orthographicFront"/>
          <a:lightRig rig="flat" dir="t"/>
        </a:scene3d>
        <a:sp3d z="-80000"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6,2%</a:t>
          </a:r>
          <a:endParaRPr lang="ru-RU" sz="1400" kern="1200" dirty="0"/>
        </a:p>
      </dsp:txBody>
      <dsp:txXfrm>
        <a:off x="5163264" y="990138"/>
        <a:ext cx="446645" cy="201111"/>
      </dsp:txXfrm>
    </dsp:sp>
    <dsp:sp modelId="{FBD098CF-19FB-4D0F-8FFD-23F3036BE058}">
      <dsp:nvSpPr>
        <dsp:cNvPr id="0" name=""/>
        <dsp:cNvSpPr/>
      </dsp:nvSpPr>
      <dsp:spPr>
        <a:xfrm>
          <a:off x="5680896" y="646537"/>
          <a:ext cx="1351556" cy="810933"/>
        </a:xfrm>
        <a:prstGeom prst="roundRect">
          <a:avLst>
            <a:gd name="adj" fmla="val 10000"/>
          </a:avLst>
        </a:prstGeom>
        <a:solidFill>
          <a:srgbClr val="33CCCC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2027 г. (прогноз)         </a:t>
          </a:r>
          <a:r>
            <a:rPr lang="ru-RU" sz="1600" b="1" kern="1200" dirty="0" smtClean="0">
              <a:solidFill>
                <a:schemeClr val="bg1"/>
              </a:solidFill>
            </a:rPr>
            <a:t>190 526,0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5704647" y="670288"/>
        <a:ext cx="1304054" cy="763431"/>
      </dsp:txXfrm>
    </dsp:sp>
    <dsp:sp modelId="{19F60682-0486-47EA-8721-C0E8C8950E1D}">
      <dsp:nvSpPr>
        <dsp:cNvPr id="0" name=""/>
        <dsp:cNvSpPr/>
      </dsp:nvSpPr>
      <dsp:spPr>
        <a:xfrm rot="18883756">
          <a:off x="7037273" y="884411"/>
          <a:ext cx="547200" cy="335185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rgbClr val="33CCCC"/>
          </a:solidFill>
          <a:prstDash val="solid"/>
        </a:ln>
        <a:effectLst/>
        <a:scene3d>
          <a:camera prst="orthographicFront"/>
          <a:lightRig rig="flat" dir="t"/>
        </a:scene3d>
        <a:sp3d z="-80000"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5,3%</a:t>
          </a:r>
          <a:endParaRPr lang="ru-RU" sz="1400" kern="1200" dirty="0"/>
        </a:p>
      </dsp:txBody>
      <dsp:txXfrm>
        <a:off x="7052167" y="987167"/>
        <a:ext cx="446645" cy="201111"/>
      </dsp:txXfrm>
    </dsp:sp>
    <dsp:sp modelId="{6FE46747-FD32-49F5-A30A-4A1411F05445}">
      <dsp:nvSpPr>
        <dsp:cNvPr id="0" name=""/>
        <dsp:cNvSpPr/>
      </dsp:nvSpPr>
      <dsp:spPr>
        <a:xfrm>
          <a:off x="7573075" y="646537"/>
          <a:ext cx="1351556" cy="810933"/>
        </a:xfrm>
        <a:prstGeom prst="roundRect">
          <a:avLst>
            <a:gd name="adj" fmla="val 10000"/>
          </a:avLst>
        </a:prstGeom>
        <a:solidFill>
          <a:srgbClr val="33CCCC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2028 г. (прогноз)         </a:t>
          </a:r>
          <a:r>
            <a:rPr lang="ru-RU" sz="1600" b="1" kern="1200" dirty="0" smtClean="0">
              <a:solidFill>
                <a:schemeClr val="bg1"/>
              </a:solidFill>
            </a:rPr>
            <a:t>189 389,2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7596826" y="670288"/>
        <a:ext cx="1304054" cy="7634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13961-9728-498B-AB56-35057DEAA350}">
      <dsp:nvSpPr>
        <dsp:cNvPr id="0" name=""/>
        <dsp:cNvSpPr/>
      </dsp:nvSpPr>
      <dsp:spPr>
        <a:xfrm>
          <a:off x="3902" y="603158"/>
          <a:ext cx="1209860" cy="725916"/>
        </a:xfrm>
        <a:prstGeom prst="roundRect">
          <a:avLst>
            <a:gd name="adj" fmla="val 10000"/>
          </a:avLst>
        </a:prstGeom>
        <a:solidFill>
          <a:srgbClr val="33CCCC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2024 г.      (факт)     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5 383 514,3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sp:txBody>
      <dsp:txXfrm>
        <a:off x="25163" y="624419"/>
        <a:ext cx="1167338" cy="683394"/>
      </dsp:txXfrm>
    </dsp:sp>
    <dsp:sp modelId="{747CAD0C-D1A6-4CD9-B0C0-12C1908FAA32}">
      <dsp:nvSpPr>
        <dsp:cNvPr id="0" name=""/>
        <dsp:cNvSpPr/>
      </dsp:nvSpPr>
      <dsp:spPr>
        <a:xfrm>
          <a:off x="1334749" y="816093"/>
          <a:ext cx="256490" cy="300045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1334749" y="876102"/>
        <a:ext cx="179543" cy="180027"/>
      </dsp:txXfrm>
    </dsp:sp>
    <dsp:sp modelId="{F4C5A9C7-5697-47AF-BC13-D16FFADEC803}">
      <dsp:nvSpPr>
        <dsp:cNvPr id="0" name=""/>
        <dsp:cNvSpPr/>
      </dsp:nvSpPr>
      <dsp:spPr>
        <a:xfrm>
          <a:off x="1697708" y="603158"/>
          <a:ext cx="1209860" cy="725916"/>
        </a:xfrm>
        <a:prstGeom prst="roundRect">
          <a:avLst>
            <a:gd name="adj" fmla="val 10000"/>
          </a:avLst>
        </a:prstGeom>
        <a:solidFill>
          <a:srgbClr val="33CCCC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2025 г.      (план)      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4 348 629,9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sp:txBody>
      <dsp:txXfrm>
        <a:off x="1718969" y="624419"/>
        <a:ext cx="1167338" cy="683394"/>
      </dsp:txXfrm>
    </dsp:sp>
    <dsp:sp modelId="{53A4006E-8C61-42B6-AA3A-B20F7DEDE523}">
      <dsp:nvSpPr>
        <dsp:cNvPr id="0" name=""/>
        <dsp:cNvSpPr/>
      </dsp:nvSpPr>
      <dsp:spPr>
        <a:xfrm>
          <a:off x="3028555" y="816093"/>
          <a:ext cx="256490" cy="300045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3028555" y="876102"/>
        <a:ext cx="179543" cy="180027"/>
      </dsp:txXfrm>
    </dsp:sp>
    <dsp:sp modelId="{76A3CBA7-29F5-426E-A3BB-E138919DEA5E}">
      <dsp:nvSpPr>
        <dsp:cNvPr id="0" name=""/>
        <dsp:cNvSpPr/>
      </dsp:nvSpPr>
      <dsp:spPr>
        <a:xfrm>
          <a:off x="3391513" y="603158"/>
          <a:ext cx="1209860" cy="725916"/>
        </a:xfrm>
        <a:prstGeom prst="roundRect">
          <a:avLst>
            <a:gd name="adj" fmla="val 10000"/>
          </a:avLst>
        </a:prstGeom>
        <a:solidFill>
          <a:srgbClr val="33CCCC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2026 г. (прогноз)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2 913 372,2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sp:txBody>
      <dsp:txXfrm>
        <a:off x="3412774" y="624419"/>
        <a:ext cx="1167338" cy="683394"/>
      </dsp:txXfrm>
    </dsp:sp>
    <dsp:sp modelId="{93E21ED0-5DAD-4F70-840D-3044D034E203}">
      <dsp:nvSpPr>
        <dsp:cNvPr id="0" name=""/>
        <dsp:cNvSpPr/>
      </dsp:nvSpPr>
      <dsp:spPr>
        <a:xfrm>
          <a:off x="4722360" y="816093"/>
          <a:ext cx="256490" cy="300045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4722360" y="876102"/>
        <a:ext cx="179543" cy="180027"/>
      </dsp:txXfrm>
    </dsp:sp>
    <dsp:sp modelId="{2E29B20D-513B-4424-89D3-BEA9BF71B34B}">
      <dsp:nvSpPr>
        <dsp:cNvPr id="0" name=""/>
        <dsp:cNvSpPr/>
      </dsp:nvSpPr>
      <dsp:spPr>
        <a:xfrm>
          <a:off x="5085318" y="603158"/>
          <a:ext cx="1209860" cy="725916"/>
        </a:xfrm>
        <a:prstGeom prst="roundRect">
          <a:avLst>
            <a:gd name="adj" fmla="val 10000"/>
          </a:avLst>
        </a:prstGeom>
        <a:solidFill>
          <a:srgbClr val="33CCCC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2027 г. (прогноз)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3 049 952,0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sp:txBody>
      <dsp:txXfrm>
        <a:off x="5106579" y="624419"/>
        <a:ext cx="1167338" cy="683394"/>
      </dsp:txXfrm>
    </dsp:sp>
    <dsp:sp modelId="{1FD8DB6D-C539-4BD3-B09A-E4924DD5CE2E}">
      <dsp:nvSpPr>
        <dsp:cNvPr id="0" name=""/>
        <dsp:cNvSpPr/>
      </dsp:nvSpPr>
      <dsp:spPr>
        <a:xfrm>
          <a:off x="6416165" y="816093"/>
          <a:ext cx="256490" cy="300045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6416165" y="876102"/>
        <a:ext cx="179543" cy="180027"/>
      </dsp:txXfrm>
    </dsp:sp>
    <dsp:sp modelId="{4943F3A9-9348-4556-AEA1-7DC77AC5CD21}">
      <dsp:nvSpPr>
        <dsp:cNvPr id="0" name=""/>
        <dsp:cNvSpPr/>
      </dsp:nvSpPr>
      <dsp:spPr>
        <a:xfrm>
          <a:off x="6779124" y="603158"/>
          <a:ext cx="1209860" cy="725916"/>
        </a:xfrm>
        <a:prstGeom prst="roundRect">
          <a:avLst>
            <a:gd name="adj" fmla="val 10000"/>
          </a:avLst>
        </a:prstGeom>
        <a:solidFill>
          <a:srgbClr val="33CCCC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2028 г. (прогноз)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3 018 347,7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sp:txBody>
      <dsp:txXfrm>
        <a:off x="6800385" y="624419"/>
        <a:ext cx="1167338" cy="68339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13961-9728-498B-AB56-35057DEAA350}">
      <dsp:nvSpPr>
        <dsp:cNvPr id="0" name=""/>
        <dsp:cNvSpPr/>
      </dsp:nvSpPr>
      <dsp:spPr>
        <a:xfrm>
          <a:off x="3902" y="603158"/>
          <a:ext cx="1209860" cy="725916"/>
        </a:xfrm>
        <a:prstGeom prst="roundRect">
          <a:avLst>
            <a:gd name="adj" fmla="val 10000"/>
          </a:avLst>
        </a:prstGeom>
        <a:solidFill>
          <a:srgbClr val="A0F2F2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2024 г.      (факт)     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8 180 391,2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sp:txBody>
      <dsp:txXfrm>
        <a:off x="25163" y="624419"/>
        <a:ext cx="1167338" cy="683394"/>
      </dsp:txXfrm>
    </dsp:sp>
    <dsp:sp modelId="{747CAD0C-D1A6-4CD9-B0C0-12C1908FAA32}">
      <dsp:nvSpPr>
        <dsp:cNvPr id="0" name=""/>
        <dsp:cNvSpPr/>
      </dsp:nvSpPr>
      <dsp:spPr>
        <a:xfrm>
          <a:off x="1334749" y="816093"/>
          <a:ext cx="256490" cy="300045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1334749" y="876102"/>
        <a:ext cx="179543" cy="180027"/>
      </dsp:txXfrm>
    </dsp:sp>
    <dsp:sp modelId="{F4C5A9C7-5697-47AF-BC13-D16FFADEC803}">
      <dsp:nvSpPr>
        <dsp:cNvPr id="0" name=""/>
        <dsp:cNvSpPr/>
      </dsp:nvSpPr>
      <dsp:spPr>
        <a:xfrm>
          <a:off x="1697708" y="603158"/>
          <a:ext cx="1209860" cy="725916"/>
        </a:xfrm>
        <a:prstGeom prst="roundRect">
          <a:avLst>
            <a:gd name="adj" fmla="val 10000"/>
          </a:avLst>
        </a:prstGeom>
        <a:solidFill>
          <a:srgbClr val="A0F2F2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2025 г.          (план)      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8 076 709,3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sp:txBody>
      <dsp:txXfrm>
        <a:off x="1718969" y="624419"/>
        <a:ext cx="1167338" cy="683394"/>
      </dsp:txXfrm>
    </dsp:sp>
    <dsp:sp modelId="{53A4006E-8C61-42B6-AA3A-B20F7DEDE523}">
      <dsp:nvSpPr>
        <dsp:cNvPr id="0" name=""/>
        <dsp:cNvSpPr/>
      </dsp:nvSpPr>
      <dsp:spPr>
        <a:xfrm>
          <a:off x="3028555" y="816093"/>
          <a:ext cx="256490" cy="300045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3028555" y="876102"/>
        <a:ext cx="179543" cy="180027"/>
      </dsp:txXfrm>
    </dsp:sp>
    <dsp:sp modelId="{76A3CBA7-29F5-426E-A3BB-E138919DEA5E}">
      <dsp:nvSpPr>
        <dsp:cNvPr id="0" name=""/>
        <dsp:cNvSpPr/>
      </dsp:nvSpPr>
      <dsp:spPr>
        <a:xfrm>
          <a:off x="3391513" y="603158"/>
          <a:ext cx="1209860" cy="725916"/>
        </a:xfrm>
        <a:prstGeom prst="roundRect">
          <a:avLst>
            <a:gd name="adj" fmla="val 10000"/>
          </a:avLst>
        </a:prstGeom>
        <a:solidFill>
          <a:srgbClr val="A0F2F2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2026 г. (прогноз)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6 399 382,8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sp:txBody>
      <dsp:txXfrm>
        <a:off x="3412774" y="624419"/>
        <a:ext cx="1167338" cy="683394"/>
      </dsp:txXfrm>
    </dsp:sp>
    <dsp:sp modelId="{93E21ED0-5DAD-4F70-840D-3044D034E203}">
      <dsp:nvSpPr>
        <dsp:cNvPr id="0" name=""/>
        <dsp:cNvSpPr/>
      </dsp:nvSpPr>
      <dsp:spPr>
        <a:xfrm>
          <a:off x="4722360" y="816093"/>
          <a:ext cx="256490" cy="300045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4722360" y="876102"/>
        <a:ext cx="179543" cy="180027"/>
      </dsp:txXfrm>
    </dsp:sp>
    <dsp:sp modelId="{2E29B20D-513B-4424-89D3-BEA9BF71B34B}">
      <dsp:nvSpPr>
        <dsp:cNvPr id="0" name=""/>
        <dsp:cNvSpPr/>
      </dsp:nvSpPr>
      <dsp:spPr>
        <a:xfrm>
          <a:off x="5085318" y="603158"/>
          <a:ext cx="1209860" cy="725916"/>
        </a:xfrm>
        <a:prstGeom prst="roundRect">
          <a:avLst>
            <a:gd name="adj" fmla="val 10000"/>
          </a:avLst>
        </a:prstGeom>
        <a:solidFill>
          <a:srgbClr val="A0F2F2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2027 г. (прогноз)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6 641 822,0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sp:txBody>
      <dsp:txXfrm>
        <a:off x="5106579" y="624419"/>
        <a:ext cx="1167338" cy="683394"/>
      </dsp:txXfrm>
    </dsp:sp>
    <dsp:sp modelId="{1FD8DB6D-C539-4BD3-B09A-E4924DD5CE2E}">
      <dsp:nvSpPr>
        <dsp:cNvPr id="0" name=""/>
        <dsp:cNvSpPr/>
      </dsp:nvSpPr>
      <dsp:spPr>
        <a:xfrm>
          <a:off x="6416165" y="816093"/>
          <a:ext cx="256490" cy="300045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6416165" y="876102"/>
        <a:ext cx="179543" cy="180027"/>
      </dsp:txXfrm>
    </dsp:sp>
    <dsp:sp modelId="{4943F3A9-9348-4556-AEA1-7DC77AC5CD21}">
      <dsp:nvSpPr>
        <dsp:cNvPr id="0" name=""/>
        <dsp:cNvSpPr/>
      </dsp:nvSpPr>
      <dsp:spPr>
        <a:xfrm>
          <a:off x="6779124" y="603158"/>
          <a:ext cx="1209860" cy="725916"/>
        </a:xfrm>
        <a:prstGeom prst="roundRect">
          <a:avLst>
            <a:gd name="adj" fmla="val 10000"/>
          </a:avLst>
        </a:prstGeom>
        <a:solidFill>
          <a:srgbClr val="A0F2F2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2028 г. (прогноз)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6 889 049,9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sp:txBody>
      <dsp:txXfrm>
        <a:off x="6800385" y="624419"/>
        <a:ext cx="1167338" cy="6833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13961-9728-498B-AB56-35057DEAA350}">
      <dsp:nvSpPr>
        <dsp:cNvPr id="0" name=""/>
        <dsp:cNvSpPr/>
      </dsp:nvSpPr>
      <dsp:spPr>
        <a:xfrm>
          <a:off x="3902" y="603158"/>
          <a:ext cx="1209860" cy="725916"/>
        </a:xfrm>
        <a:prstGeom prst="roundRect">
          <a:avLst>
            <a:gd name="adj" fmla="val 10000"/>
          </a:avLst>
        </a:prstGeom>
        <a:solidFill>
          <a:srgbClr val="A5E3F3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2024 г.      (факт)      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- 310 074,3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sp:txBody>
      <dsp:txXfrm>
        <a:off x="25163" y="624419"/>
        <a:ext cx="1167338" cy="683394"/>
      </dsp:txXfrm>
    </dsp:sp>
    <dsp:sp modelId="{747CAD0C-D1A6-4CD9-B0C0-12C1908FAA32}">
      <dsp:nvSpPr>
        <dsp:cNvPr id="0" name=""/>
        <dsp:cNvSpPr/>
      </dsp:nvSpPr>
      <dsp:spPr>
        <a:xfrm>
          <a:off x="1334749" y="816093"/>
          <a:ext cx="256490" cy="300045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1334749" y="876102"/>
        <a:ext cx="179543" cy="180027"/>
      </dsp:txXfrm>
    </dsp:sp>
    <dsp:sp modelId="{F4C5A9C7-5697-47AF-BC13-D16FFADEC803}">
      <dsp:nvSpPr>
        <dsp:cNvPr id="0" name=""/>
        <dsp:cNvSpPr/>
      </dsp:nvSpPr>
      <dsp:spPr>
        <a:xfrm>
          <a:off x="1697708" y="603158"/>
          <a:ext cx="1209860" cy="725916"/>
        </a:xfrm>
        <a:prstGeom prst="roundRect">
          <a:avLst>
            <a:gd name="adj" fmla="val 10000"/>
          </a:avLst>
        </a:prstGeom>
        <a:solidFill>
          <a:srgbClr val="AAE9F8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2025 г.          (план)      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534 148,4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sp:txBody>
      <dsp:txXfrm>
        <a:off x="1718969" y="624419"/>
        <a:ext cx="1167338" cy="683394"/>
      </dsp:txXfrm>
    </dsp:sp>
    <dsp:sp modelId="{53A4006E-8C61-42B6-AA3A-B20F7DEDE523}">
      <dsp:nvSpPr>
        <dsp:cNvPr id="0" name=""/>
        <dsp:cNvSpPr/>
      </dsp:nvSpPr>
      <dsp:spPr>
        <a:xfrm>
          <a:off x="3028555" y="816093"/>
          <a:ext cx="256490" cy="300045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3028555" y="876102"/>
        <a:ext cx="179543" cy="180027"/>
      </dsp:txXfrm>
    </dsp:sp>
    <dsp:sp modelId="{76A3CBA7-29F5-426E-A3BB-E138919DEA5E}">
      <dsp:nvSpPr>
        <dsp:cNvPr id="0" name=""/>
        <dsp:cNvSpPr/>
      </dsp:nvSpPr>
      <dsp:spPr>
        <a:xfrm>
          <a:off x="3391513" y="603158"/>
          <a:ext cx="1209860" cy="725916"/>
        </a:xfrm>
        <a:prstGeom prst="roundRect">
          <a:avLst>
            <a:gd name="adj" fmla="val 10000"/>
          </a:avLst>
        </a:prstGeom>
        <a:solidFill>
          <a:srgbClr val="AAE9F8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2026 г. (прогноз)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166 000,5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sp:txBody>
      <dsp:txXfrm>
        <a:off x="3412774" y="624419"/>
        <a:ext cx="1167338" cy="683394"/>
      </dsp:txXfrm>
    </dsp:sp>
    <dsp:sp modelId="{93E21ED0-5DAD-4F70-840D-3044D034E203}">
      <dsp:nvSpPr>
        <dsp:cNvPr id="0" name=""/>
        <dsp:cNvSpPr/>
      </dsp:nvSpPr>
      <dsp:spPr>
        <a:xfrm>
          <a:off x="4722360" y="816093"/>
          <a:ext cx="256490" cy="300045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4722360" y="876102"/>
        <a:ext cx="179543" cy="180027"/>
      </dsp:txXfrm>
    </dsp:sp>
    <dsp:sp modelId="{2E29B20D-513B-4424-89D3-BEA9BF71B34B}">
      <dsp:nvSpPr>
        <dsp:cNvPr id="0" name=""/>
        <dsp:cNvSpPr/>
      </dsp:nvSpPr>
      <dsp:spPr>
        <a:xfrm>
          <a:off x="5085318" y="603158"/>
          <a:ext cx="1209860" cy="725916"/>
        </a:xfrm>
        <a:prstGeom prst="roundRect">
          <a:avLst>
            <a:gd name="adj" fmla="val 10000"/>
          </a:avLst>
        </a:prstGeom>
        <a:solidFill>
          <a:srgbClr val="AAE9F8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2027 г. (прогноз)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0,0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sp:txBody>
      <dsp:txXfrm>
        <a:off x="5106579" y="624419"/>
        <a:ext cx="1167338" cy="683394"/>
      </dsp:txXfrm>
    </dsp:sp>
    <dsp:sp modelId="{1FD8DB6D-C539-4BD3-B09A-E4924DD5CE2E}">
      <dsp:nvSpPr>
        <dsp:cNvPr id="0" name=""/>
        <dsp:cNvSpPr/>
      </dsp:nvSpPr>
      <dsp:spPr>
        <a:xfrm>
          <a:off x="6416165" y="816093"/>
          <a:ext cx="256490" cy="300045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6416165" y="876102"/>
        <a:ext cx="179543" cy="180027"/>
      </dsp:txXfrm>
    </dsp:sp>
    <dsp:sp modelId="{4943F3A9-9348-4556-AEA1-7DC77AC5CD21}">
      <dsp:nvSpPr>
        <dsp:cNvPr id="0" name=""/>
        <dsp:cNvSpPr/>
      </dsp:nvSpPr>
      <dsp:spPr>
        <a:xfrm>
          <a:off x="6779124" y="603158"/>
          <a:ext cx="1209860" cy="725916"/>
        </a:xfrm>
        <a:prstGeom prst="roundRect">
          <a:avLst>
            <a:gd name="adj" fmla="val 10000"/>
          </a:avLst>
        </a:prstGeom>
        <a:solidFill>
          <a:srgbClr val="AAE9F8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2028 г. (прогноз)         </a:t>
          </a:r>
          <a:r>
            <a:rPr lang="ru-RU" sz="1600" b="1" kern="1200" dirty="0" smtClean="0">
              <a:solidFill>
                <a:schemeClr val="bg1"/>
              </a:solidFill>
              <a:latin typeface="+mn-lt"/>
              <a:ea typeface="+mj-ea"/>
              <a:cs typeface="Times New Roman" pitchFamily="18" charset="0"/>
            </a:rPr>
            <a:t>0,0</a:t>
          </a:r>
          <a:endParaRPr lang="ru-RU" sz="1600" b="1" kern="1200" dirty="0">
            <a:solidFill>
              <a:schemeClr val="bg1"/>
            </a:solidFill>
            <a:latin typeface="+mn-lt"/>
            <a:ea typeface="+mj-ea"/>
            <a:cs typeface="Times New Roman" pitchFamily="18" charset="0"/>
          </a:endParaRPr>
        </a:p>
      </dsp:txBody>
      <dsp:txXfrm>
        <a:off x="6800385" y="624419"/>
        <a:ext cx="1167338" cy="683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0.8294</cdr:x>
      <cdr:y>0.81145</cdr:y>
    </cdr:from>
    <cdr:to>
      <cdr:x>0.99639</cdr:x>
      <cdr:y>1</cdr:y>
    </cdr:to>
    <cdr:sp macro="" textlink="">
      <cdr:nvSpPr>
        <cdr:cNvPr id="16" name="Овал 15"/>
        <cdr:cNvSpPr/>
      </cdr:nvSpPr>
      <cdr:spPr>
        <a:xfrm xmlns:a="http://schemas.openxmlformats.org/drawingml/2006/main">
          <a:off x="7348367" y="3160634"/>
          <a:ext cx="1479502" cy="734411"/>
        </a:xfrm>
        <a:prstGeom xmlns:a="http://schemas.openxmlformats.org/drawingml/2006/main" prst="ellipse">
          <a:avLst/>
        </a:prstGeom>
        <a:solidFill xmlns:a="http://schemas.openxmlformats.org/drawingml/2006/main">
          <a:srgbClr val="66CCFF"/>
        </a:solidFill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900" dirty="0"/>
            <a:t>Муниципальный долг</a:t>
          </a:r>
          <a:r>
            <a:rPr lang="en-US" sz="900" dirty="0"/>
            <a:t>, </a:t>
          </a:r>
          <a:r>
            <a:rPr lang="ru-RU" sz="900" dirty="0"/>
            <a:t>тыс.руб</a:t>
          </a:r>
          <a:r>
            <a:rPr lang="ru-RU" sz="1100" dirty="0"/>
            <a:t>.</a:t>
          </a:r>
        </a:p>
      </cdr:txBody>
    </cdr:sp>
  </cdr:relSizeAnchor>
  <cdr:relSizeAnchor xmlns:cdr="http://schemas.openxmlformats.org/drawingml/2006/chartDrawing">
    <cdr:from>
      <cdr:x>0.17219</cdr:x>
      <cdr:y>0.90587</cdr:y>
    </cdr:from>
    <cdr:to>
      <cdr:x>0.83885</cdr:x>
      <cdr:y>1</cdr:y>
    </cdr:to>
    <cdr:sp macro="" textlink="">
      <cdr:nvSpPr>
        <cdr:cNvPr id="19" name="Стрелка вправо 18"/>
        <cdr:cNvSpPr/>
      </cdr:nvSpPr>
      <cdr:spPr>
        <a:xfrm xmlns:a="http://schemas.openxmlformats.org/drawingml/2006/main">
          <a:off x="1525573" y="3528404"/>
          <a:ext cx="5906488" cy="366641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66CCFF"/>
        </a:solidFill>
        <a:ln xmlns:a="http://schemas.openxmlformats.org/drawingml/2006/main">
          <a:solidFill>
            <a:srgbClr val="66CCFF"/>
          </a:solidFill>
        </a:ln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tIns="0"/>
        <a:lstStyle xmlns:a="http://schemas.openxmlformats.org/drawingml/2006/main"/>
        <a:p xmlns:a="http://schemas.openxmlformats.org/drawingml/2006/main">
          <a:r>
            <a:rPr lang="ru-RU" sz="900" b="1" dirty="0"/>
            <a:t> </a:t>
          </a:r>
          <a:r>
            <a:rPr lang="ru-RU" sz="900" b="1" dirty="0" smtClean="0"/>
            <a:t>    923 876,5         </a:t>
          </a:r>
          <a:r>
            <a:rPr lang="en-US" sz="900" b="1" dirty="0" smtClean="0"/>
            <a:t>        </a:t>
          </a:r>
          <a:r>
            <a:rPr lang="ru-RU" sz="900" b="1" dirty="0" smtClean="0"/>
            <a:t>          </a:t>
          </a:r>
          <a:r>
            <a:rPr lang="en-US" sz="900" b="1" dirty="0" smtClean="0"/>
            <a:t>  </a:t>
          </a:r>
          <a:r>
            <a:rPr lang="ru-RU" sz="900" b="1" dirty="0" smtClean="0"/>
            <a:t>1 035 567,5      </a:t>
          </a:r>
          <a:r>
            <a:rPr lang="en-US" sz="900" b="1" dirty="0" smtClean="0"/>
            <a:t>  </a:t>
          </a:r>
          <a:r>
            <a:rPr lang="ru-RU" sz="900" b="1" dirty="0" smtClean="0"/>
            <a:t>              </a:t>
          </a:r>
          <a:r>
            <a:rPr lang="en-US" sz="900" b="1" dirty="0" smtClean="0"/>
            <a:t>   </a:t>
          </a:r>
          <a:r>
            <a:rPr lang="ru-RU" sz="900" b="1" dirty="0" smtClean="0"/>
            <a:t>  1 201</a:t>
          </a:r>
          <a:r>
            <a:rPr lang="en-US" sz="900" b="1" dirty="0" smtClean="0"/>
            <a:t> </a:t>
          </a:r>
          <a:r>
            <a:rPr lang="ru-RU" sz="900" b="1" dirty="0" smtClean="0"/>
            <a:t>568,0                            1 201</a:t>
          </a:r>
          <a:r>
            <a:rPr lang="en-US" sz="900" b="1" dirty="0" smtClean="0"/>
            <a:t> </a:t>
          </a:r>
          <a:r>
            <a:rPr lang="ru-RU" sz="900" b="1" dirty="0" smtClean="0"/>
            <a:t>568,0                          1 </a:t>
          </a:r>
          <a:r>
            <a:rPr lang="en-US" sz="900" b="1" dirty="0" smtClean="0"/>
            <a:t>2</a:t>
          </a:r>
          <a:r>
            <a:rPr lang="ru-RU" sz="900" b="1" dirty="0" smtClean="0"/>
            <a:t>01</a:t>
          </a:r>
          <a:r>
            <a:rPr lang="en-US" sz="900" b="1" dirty="0" smtClean="0"/>
            <a:t> </a:t>
          </a:r>
          <a:r>
            <a:rPr lang="ru-RU" sz="900" b="1" dirty="0" smtClean="0"/>
            <a:t>568,0</a:t>
          </a:r>
          <a:endParaRPr lang="ru-RU" sz="900" b="1" dirty="0"/>
        </a:p>
      </cdr:txBody>
    </cdr:sp>
  </cdr:relSizeAnchor>
  <cdr:relSizeAnchor xmlns:cdr="http://schemas.openxmlformats.org/drawingml/2006/chartDrawing">
    <cdr:from>
      <cdr:x>0.20397</cdr:x>
      <cdr:y>0.62638</cdr:y>
    </cdr:from>
    <cdr:to>
      <cdr:x>0.24305</cdr:x>
      <cdr:y>0.91453</cdr:y>
    </cdr:to>
    <cdr:sp macro="" textlink="">
      <cdr:nvSpPr>
        <cdr:cNvPr id="11" name="TextBox 4"/>
        <cdr:cNvSpPr txBox="1"/>
      </cdr:nvSpPr>
      <cdr:spPr>
        <a:xfrm xmlns:a="http://schemas.openxmlformats.org/drawingml/2006/main">
          <a:off x="1807138" y="2439778"/>
          <a:ext cx="346249" cy="112235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50" dirty="0"/>
            <a:t> </a:t>
          </a:r>
          <a:r>
            <a: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23 876,5  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0.51781</cdr:x>
      <cdr:y>0.36974</cdr:y>
    </cdr:from>
    <cdr:to>
      <cdr:x>0.56992</cdr:x>
      <cdr:y>0.66032</cdr:y>
    </cdr:to>
    <cdr:sp macro="" textlink="">
      <cdr:nvSpPr>
        <cdr:cNvPr id="15" name="TextBox 4"/>
        <cdr:cNvSpPr txBox="1"/>
      </cdr:nvSpPr>
      <cdr:spPr>
        <a:xfrm xmlns:a="http://schemas.openxmlformats.org/drawingml/2006/main">
          <a:off x="4587704" y="1440154"/>
          <a:ext cx="461665" cy="113182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900" dirty="0"/>
        </a:p>
        <a:p xmlns:a="http://schemas.openxmlformats.org/drawingml/2006/main">
          <a:endParaRPr lang="ru-RU" sz="900" dirty="0">
            <a:solidFill>
              <a:schemeClr val="accent3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0.6542</cdr:x>
      <cdr:y>0.56311</cdr:y>
    </cdr:from>
    <cdr:to>
      <cdr:x>0.69241</cdr:x>
      <cdr:y>0.91967</cdr:y>
    </cdr:to>
    <cdr:sp macro="" textlink="">
      <cdr:nvSpPr>
        <cdr:cNvPr id="18" name="TextBox 4"/>
        <cdr:cNvSpPr txBox="1"/>
      </cdr:nvSpPr>
      <cdr:spPr>
        <a:xfrm xmlns:a="http://schemas.openxmlformats.org/drawingml/2006/main">
          <a:off x="5796095" y="2193339"/>
          <a:ext cx="338554" cy="138881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dirty="0"/>
            <a:t> </a:t>
          </a:r>
          <a:r>
            <a:rPr lang="en-US" sz="1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878 227,5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0.79174</cdr:x>
      <cdr:y>0.6174</cdr:y>
    </cdr:from>
    <cdr:to>
      <cdr:x>0.82995</cdr:x>
      <cdr:y>0.91453</cdr:y>
    </cdr:to>
    <cdr:sp macro="" textlink="">
      <cdr:nvSpPr>
        <cdr:cNvPr id="21" name="TextBox 4"/>
        <cdr:cNvSpPr txBox="1"/>
      </cdr:nvSpPr>
      <cdr:spPr>
        <a:xfrm xmlns:a="http://schemas.openxmlformats.org/drawingml/2006/main">
          <a:off x="7014675" y="2404801"/>
          <a:ext cx="338554" cy="115733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0" dirty="0"/>
            <a:t> </a:t>
          </a:r>
          <a:r>
            <a:rPr lang="ru-RU" sz="1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1 059 341,0</a:t>
          </a:r>
          <a:endParaRPr lang="ru-RU" sz="1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0.17468</cdr:x>
      <cdr:y>0.01424</cdr:y>
    </cdr:from>
    <cdr:to>
      <cdr:x>0.92148</cdr:x>
      <cdr:y>0.10366</cdr:y>
    </cdr:to>
    <cdr:sp macro="" textlink="">
      <cdr:nvSpPr>
        <cdr:cNvPr id="22" name="Стрелка вправо 21"/>
        <cdr:cNvSpPr/>
      </cdr:nvSpPr>
      <cdr:spPr>
        <a:xfrm xmlns:a="http://schemas.openxmlformats.org/drawingml/2006/main">
          <a:off x="1547664" y="55446"/>
          <a:ext cx="6616457" cy="348303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C000"/>
        </a:solidFill>
      </cdr:spPr>
      <cdr:style>
        <a:lnRef xmlns:a="http://schemas.openxmlformats.org/drawingml/2006/main" idx="1">
          <a:schemeClr val="dk1"/>
        </a:lnRef>
        <a:fillRef xmlns:a="http://schemas.openxmlformats.org/drawingml/2006/main" idx="2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tIns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dirty="0">
              <a:latin typeface="Times New Roman CYR" panose="02020603050405020304" pitchFamily="18" charset="0"/>
              <a:cs typeface="Times New Roman CYR" panose="02020603050405020304" pitchFamily="18" charset="0"/>
            </a:rPr>
            <a:t> на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01.01.2025    </a:t>
          </a:r>
          <a:r>
            <a:rPr lang="en-US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  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        </a:t>
          </a:r>
          <a:r>
            <a:rPr lang="en-US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</a:t>
          </a:r>
          <a:r>
            <a:rPr lang="ru-RU" sz="900" dirty="0">
              <a:latin typeface="Times New Roman CYR" panose="02020603050405020304" pitchFamily="18" charset="0"/>
              <a:cs typeface="Times New Roman CYR" panose="02020603050405020304" pitchFamily="18" charset="0"/>
            </a:rPr>
            <a:t>на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01.01.2026                     </a:t>
          </a:r>
          <a:r>
            <a:rPr lang="en-US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</a:t>
          </a:r>
          <a:r>
            <a:rPr lang="ru-RU" sz="900" dirty="0">
              <a:latin typeface="Times New Roman CYR" panose="02020603050405020304" pitchFamily="18" charset="0"/>
              <a:cs typeface="Times New Roman CYR" panose="02020603050405020304" pitchFamily="18" charset="0"/>
            </a:rPr>
            <a:t>на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01.01.2027</a:t>
          </a:r>
          <a:r>
            <a:rPr lang="ru-RU" sz="10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                   </a:t>
          </a:r>
          <a:r>
            <a:rPr lang="en-US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</a:t>
          </a:r>
          <a:r>
            <a:rPr lang="ru-RU" sz="900" dirty="0">
              <a:latin typeface="Times New Roman CYR" panose="02020603050405020304" pitchFamily="18" charset="0"/>
              <a:cs typeface="Times New Roman CYR" panose="02020603050405020304" pitchFamily="18" charset="0"/>
            </a:rPr>
            <a:t>на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01.01.2028      </a:t>
          </a:r>
          <a:r>
            <a:rPr lang="en-US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</a:t>
          </a:r>
          <a:r>
            <a:rPr lang="ru-RU" sz="900" dirty="0" smtClean="0">
              <a:latin typeface="Times New Roman CYR" panose="02020603050405020304" pitchFamily="18" charset="0"/>
              <a:cs typeface="Times New Roman CYR" panose="02020603050405020304" pitchFamily="18" charset="0"/>
            </a:rPr>
            <a:t>                на 01.01.2029  </a:t>
          </a:r>
          <a:endParaRPr lang="ru-RU" sz="900" dirty="0">
            <a:latin typeface="Times New Roman CYR" panose="02020603050405020304" pitchFamily="18" charset="0"/>
            <a:cs typeface="Times New Roman CYR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0.61357</cdr:x>
      <cdr:y>0.63723</cdr:y>
    </cdr:from>
    <cdr:to>
      <cdr:x>0.65178</cdr:x>
      <cdr:y>0.91453</cdr:y>
    </cdr:to>
    <cdr:sp macro="" textlink="">
      <cdr:nvSpPr>
        <cdr:cNvPr id="13" name="TextBox 4"/>
        <cdr:cNvSpPr txBox="1"/>
      </cdr:nvSpPr>
      <cdr:spPr>
        <a:xfrm xmlns:a="http://schemas.openxmlformats.org/drawingml/2006/main">
          <a:off x="5436120" y="2482040"/>
          <a:ext cx="338554" cy="108009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dirty="0"/>
            <a:t> </a:t>
          </a: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323 340,5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0.75173</cdr:x>
      <cdr:y>0.63504</cdr:y>
    </cdr:from>
    <cdr:to>
      <cdr:x>0.78994</cdr:x>
      <cdr:y>0.91234</cdr:y>
    </cdr:to>
    <cdr:sp macro="" textlink="">
      <cdr:nvSpPr>
        <cdr:cNvPr id="14" name="TextBox 4"/>
        <cdr:cNvSpPr txBox="1"/>
      </cdr:nvSpPr>
      <cdr:spPr>
        <a:xfrm xmlns:a="http://schemas.openxmlformats.org/drawingml/2006/main">
          <a:off x="6660193" y="2473509"/>
          <a:ext cx="338554" cy="108009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0" dirty="0" smtClean="0">
              <a:solidFill>
                <a:schemeClr val="tx1"/>
              </a:solidFill>
              <a:latin typeface="Times New Roman CYR" panose="02020603050405020304" pitchFamily="18" charset="0"/>
              <a:cs typeface="Times New Roman CYR" panose="02020603050405020304" pitchFamily="18" charset="0"/>
            </a:rPr>
            <a:t>142 227,0</a:t>
          </a:r>
          <a:endParaRPr lang="ru-RU" sz="1000" b="0" dirty="0">
            <a:solidFill>
              <a:schemeClr val="tx1"/>
            </a:solidFill>
            <a:latin typeface="Times New Roman CYR" panose="02020603050405020304" pitchFamily="18" charset="0"/>
            <a:cs typeface="Times New Roman CYR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0.51604</cdr:x>
      <cdr:y>0.71684</cdr:y>
    </cdr:from>
    <cdr:to>
      <cdr:x>0.55667</cdr:x>
      <cdr:y>0.91344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72000" y="2792141"/>
          <a:ext cx="360040" cy="765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none" rtlCol="0"/>
        <a:lstStyle xmlns:a="http://schemas.openxmlformats.org/drawingml/2006/main"/>
        <a:p xmlns:a="http://schemas.openxmlformats.org/drawingml/2006/main"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697 114,0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74" cy="495698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10" y="0"/>
            <a:ext cx="2930574" cy="495698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r">
              <a:defRPr sz="1200"/>
            </a:lvl1pPr>
          </a:lstStyle>
          <a:p>
            <a:fld id="{487E5B05-A3BB-4BF5-B1A5-BE419F2CA939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86490"/>
            <a:ext cx="2930574" cy="495698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10" y="9386490"/>
            <a:ext cx="2930574" cy="495698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r">
              <a:defRPr sz="1200"/>
            </a:lvl1pPr>
          </a:lstStyle>
          <a:p>
            <a:fld id="{F646A003-5A54-4FC8-B4E8-A3F77D1E0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081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2" y="9"/>
            <a:ext cx="2930525" cy="493874"/>
          </a:xfrm>
          <a:prstGeom prst="rect">
            <a:avLst/>
          </a:prstGeom>
        </p:spPr>
        <p:txBody>
          <a:bodyPr vert="horz" lIns="90791" tIns="45395" rIns="90791" bIns="4539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60" y="9"/>
            <a:ext cx="2930525" cy="493874"/>
          </a:xfrm>
          <a:prstGeom prst="rect">
            <a:avLst/>
          </a:prstGeom>
        </p:spPr>
        <p:txBody>
          <a:bodyPr vert="horz" lIns="90791" tIns="45395" rIns="90791" bIns="45395" rtlCol="0"/>
          <a:lstStyle>
            <a:lvl1pPr algn="r">
              <a:defRPr sz="1200"/>
            </a:lvl1pPr>
          </a:lstStyle>
          <a:p>
            <a:fld id="{1A79E0F3-5088-4F7F-B76B-40386CF9BD14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1363"/>
            <a:ext cx="4941887" cy="3706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91" tIns="45395" rIns="90791" bIns="4539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90" y="4694167"/>
            <a:ext cx="5408613" cy="4446432"/>
          </a:xfrm>
          <a:prstGeom prst="rect">
            <a:avLst/>
          </a:prstGeom>
        </p:spPr>
        <p:txBody>
          <a:bodyPr vert="horz" lIns="90791" tIns="45395" rIns="90791" bIns="4539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2" y="9386743"/>
            <a:ext cx="2930525" cy="493873"/>
          </a:xfrm>
          <a:prstGeom prst="rect">
            <a:avLst/>
          </a:prstGeom>
        </p:spPr>
        <p:txBody>
          <a:bodyPr vert="horz" lIns="90791" tIns="45395" rIns="90791" bIns="4539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60" y="9386743"/>
            <a:ext cx="2930525" cy="493873"/>
          </a:xfrm>
          <a:prstGeom prst="rect">
            <a:avLst/>
          </a:prstGeom>
        </p:spPr>
        <p:txBody>
          <a:bodyPr vert="horz" lIns="90791" tIns="45395" rIns="90791" bIns="45395" rtlCol="0" anchor="b"/>
          <a:lstStyle>
            <a:lvl1pPr algn="r">
              <a:defRPr sz="1200"/>
            </a:lvl1pPr>
          </a:lstStyle>
          <a:p>
            <a:fld id="{568FA17F-3F6F-4B35-85B9-24E9516F1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097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9638" y="741363"/>
            <a:ext cx="4941887" cy="37068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987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9638" y="741363"/>
            <a:ext cx="4941887" cy="37068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334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9638" y="741363"/>
            <a:ext cx="4941887" cy="37068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246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9638" y="741363"/>
            <a:ext cx="4941887" cy="37068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997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9638" y="741363"/>
            <a:ext cx="4941887" cy="37068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878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9638" y="741363"/>
            <a:ext cx="4941887" cy="37068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31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9638" y="741363"/>
            <a:ext cx="4941887" cy="37068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186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086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762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FA17F-3F6F-4B35-85B9-24E9516F1214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337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4C112-59CF-4AE6-8591-F90B28B426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09.12.2025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68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54D7-5450-41C0-B20F-399421D6D04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09.12.2025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6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C7486-9F01-421B-8CE4-8B51AF01BF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09.12.2025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78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AEA2B87-1AEA-4A41-97C6-0514FA10E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AA905C1-1862-44CD-A4F1-8EC07E5012E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33216"/>
      </p:ext>
    </p:extLst>
  </p:cSld>
  <p:clrMapOvr>
    <a:masterClrMapping/>
  </p:clrMapOvr>
  <p:transition spd="med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148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355D4-8AA1-492D-B6D5-DC941F371854}" type="datetime1">
              <a:rPr lang="ru-RU" smtClean="0">
                <a:solidFill>
                  <a:prstClr val="white">
                    <a:shade val="50000"/>
                  </a:prstClr>
                </a:solidFill>
              </a:rPr>
              <a:t>09.12.2025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9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9259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C2A6E-E223-484A-A30B-C2420867CEC8}" type="datetime1">
              <a:rPr lang="ru-RU" smtClean="0">
                <a:solidFill>
                  <a:prstClr val="white">
                    <a:shade val="50000"/>
                  </a:prstClr>
                </a:solidFill>
              </a:rPr>
              <a:t>09.12.2025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50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5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3EE34-9D11-40A5-A6FA-58C017173568}" type="datetime1">
              <a:rPr lang="ru-RU" smtClean="0">
                <a:solidFill>
                  <a:prstClr val="white">
                    <a:shade val="50000"/>
                  </a:prstClr>
                </a:solidFill>
              </a:rPr>
              <a:t>09.12.2025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6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00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E03B-F36B-4668-81AC-746A860131B6}" type="datetime1">
              <a:rPr lang="ru-RU" smtClean="0">
                <a:solidFill>
                  <a:prstClr val="white">
                    <a:shade val="50000"/>
                  </a:prstClr>
                </a:solidFill>
              </a:rPr>
              <a:t>09.12.2025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7" y="1535114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11C3-1A5A-450B-A02D-D0A72032640A}" type="datetime1">
              <a:rPr lang="ru-RU" smtClean="0">
                <a:solidFill>
                  <a:prstClr val="white">
                    <a:shade val="50000"/>
                  </a:prstClr>
                </a:solidFill>
              </a:rPr>
              <a:t>09.12.2025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694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8C4D-A902-40CC-8416-E2C784908243}" type="datetime1">
              <a:rPr lang="ru-RU" smtClean="0">
                <a:solidFill>
                  <a:prstClr val="white">
                    <a:shade val="50000"/>
                  </a:prstClr>
                </a:solidFill>
              </a:rPr>
              <a:t>09.12.2025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2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D8C0-CA61-4923-8B9C-6B7FFC1823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09.12.2025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936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CF87-95E4-4512-AE03-32241568167F}" type="datetime1">
              <a:rPr lang="ru-RU" smtClean="0">
                <a:solidFill>
                  <a:prstClr val="white">
                    <a:shade val="50000"/>
                  </a:prstClr>
                </a:solidFill>
              </a:rPr>
              <a:t>09.12.2025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361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727CE-E43C-46CC-967D-E2136A5CE958}" type="datetime1">
              <a:rPr lang="ru-RU" smtClean="0">
                <a:solidFill>
                  <a:prstClr val="white">
                    <a:shade val="50000"/>
                  </a:prstClr>
                </a:solidFill>
              </a:rPr>
              <a:t>09.12.2025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84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9AAD-82E9-456B-A858-D2D427078858}" type="datetime1">
              <a:rPr lang="ru-RU" smtClean="0">
                <a:solidFill>
                  <a:prstClr val="white">
                    <a:shade val="50000"/>
                  </a:prstClr>
                </a:solidFill>
              </a:rPr>
              <a:t>09.12.2025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60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A7F87-D0F3-44A4-AD66-3A4B2FCED25A}" type="datetime1">
              <a:rPr lang="ru-RU" smtClean="0">
                <a:solidFill>
                  <a:prstClr val="white">
                    <a:shade val="50000"/>
                  </a:prstClr>
                </a:solidFill>
              </a:rPr>
              <a:t>09.12.2025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85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C4B4-798A-470B-8071-775029A79943}" type="datetime1">
              <a:rPr lang="ru-RU" smtClean="0">
                <a:solidFill>
                  <a:prstClr val="white">
                    <a:shade val="50000"/>
                  </a:prstClr>
                </a:solidFill>
              </a:rPr>
              <a:t>09.12.2025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86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352E-B376-4318-A857-2040C45DC2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09.12.2025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08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2091B-3E0F-4FFA-9205-0B456171AF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09.12.2025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01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2BD19-BEE9-4EB9-94A8-192FCE3B01B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09.12.2025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7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DB3D-71F2-4A13-BFB0-726966084A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09.12.2025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458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63C8E-FEA3-49EF-8362-D104B92A8F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09.12.2025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70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5CC7-6C24-406F-97C3-E7B3209646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09.12.2025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09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F5149-E872-4F1A-9BFE-FB07F3F5E82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09.12.2025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5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5381CF-5F75-4083-B736-DC9DC7E27E7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t>09.12.2025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2F0832-F084-422D-97D1-AF848F4F2C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73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1" r:id="rId1"/>
    <p:sldLayoutId id="2147484422" r:id="rId2"/>
    <p:sldLayoutId id="2147484423" r:id="rId3"/>
    <p:sldLayoutId id="2147484424" r:id="rId4"/>
    <p:sldLayoutId id="2147484425" r:id="rId5"/>
    <p:sldLayoutId id="2147484426" r:id="rId6"/>
    <p:sldLayoutId id="2147484427" r:id="rId7"/>
    <p:sldLayoutId id="2147484428" r:id="rId8"/>
    <p:sldLayoutId id="2147484429" r:id="rId9"/>
    <p:sldLayoutId id="2147484430" r:id="rId10"/>
    <p:sldLayoutId id="2147484431" r:id="rId11"/>
    <p:sldLayoutId id="2147484432" r:id="rId12"/>
    <p:sldLayoutId id="2147484433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CEA1B90-5D7E-45AA-96F6-425CA5CA88FF}" type="datetime1">
              <a:rPr lang="ru-RU" smtClean="0">
                <a:solidFill>
                  <a:prstClr val="white">
                    <a:shade val="50000"/>
                  </a:prstClr>
                </a:solidFill>
              </a:rPr>
              <a:t>09.12.2025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567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35" r:id="rId1"/>
    <p:sldLayoutId id="2147484436" r:id="rId2"/>
    <p:sldLayoutId id="2147484437" r:id="rId3"/>
    <p:sldLayoutId id="2147484438" r:id="rId4"/>
    <p:sldLayoutId id="2147484439" r:id="rId5"/>
    <p:sldLayoutId id="2147484440" r:id="rId6"/>
    <p:sldLayoutId id="2147484441" r:id="rId7"/>
    <p:sldLayoutId id="2147484442" r:id="rId8"/>
    <p:sldLayoutId id="2147484443" r:id="rId9"/>
    <p:sldLayoutId id="2147484444" r:id="rId10"/>
    <p:sldLayoutId id="2147484445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jpe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image" Target="../media/image3.jpeg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image" Target="../media/image3.jpeg"/><Relationship Id="rId16" Type="http://schemas.openxmlformats.org/officeDocument/2006/relationships/diagramColors" Target="../diagrams/colors9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0.png"/><Relationship Id="rId9" Type="http://schemas.microsoft.com/office/2007/relationships/diagramDrawing" Target="../diagrams/drawin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33.jpg"/><Relationship Id="rId7" Type="http://schemas.openxmlformats.org/officeDocument/2006/relationships/diagramColors" Target="../diagrams/colors1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Relationship Id="rId4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004" y="9409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chemeClr val="bg1"/>
                </a:solidFill>
              </a:rPr>
              <a:t>Финансовое управление А</a:t>
            </a:r>
            <a:r>
              <a:rPr lang="ru-RU" sz="1600" b="1" i="1" dirty="0" smtClean="0">
                <a:solidFill>
                  <a:schemeClr val="bg1"/>
                </a:solidFill>
              </a:rPr>
              <a:t>дминистрации </a:t>
            </a:r>
            <a:r>
              <a:rPr lang="ru-RU" sz="1600" b="1" i="1" dirty="0">
                <a:solidFill>
                  <a:schemeClr val="bg1"/>
                </a:solidFill>
              </a:rPr>
              <a:t>муниципального образования «Город Майкоп»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36004" y="3019763"/>
            <a:ext cx="9144000" cy="30777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endParaRPr lang="ru-RU" altLang="ru-RU" sz="1400" b="1" spc="50" dirty="0">
              <a:ln w="12700" cmpd="sng">
                <a:noFill/>
                <a:prstDash val="solid"/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1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effectLst>
                <a:glow rad="101600">
                  <a:srgbClr val="0070C0">
                    <a:alpha val="6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623013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600" b="1" i="1" dirty="0">
                <a:solidFill>
                  <a:schemeClr val="bg1"/>
                </a:solidFill>
              </a:rPr>
              <a:t>г. Майкоп</a:t>
            </a:r>
          </a:p>
          <a:p>
            <a:pPr lvl="0" algn="ctr"/>
            <a:r>
              <a:rPr lang="en-US" sz="1600" b="1" i="1" dirty="0">
                <a:solidFill>
                  <a:schemeClr val="bg1"/>
                </a:solidFill>
              </a:rPr>
              <a:t>202</a:t>
            </a:r>
            <a:r>
              <a:rPr lang="ru-RU" sz="1600" b="1" i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1012" y="526742"/>
            <a:ext cx="8928992" cy="18466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800" b="1" dirty="0">
                <a:solidFill>
                  <a:srgbClr val="F78843"/>
                </a:solidFill>
                <a:cs typeface="Aharoni" pitchFamily="2" charset="-79"/>
              </a:rPr>
              <a:t>БЮДЖЕТ ДЛЯ ГРАЖДАН</a:t>
            </a:r>
          </a:p>
          <a:p>
            <a:pPr lvl="0" algn="ctr"/>
            <a:endParaRPr lang="en-US" altLang="ru-RU" b="1" i="1" dirty="0">
              <a:solidFill>
                <a:schemeClr val="accent3">
                  <a:lumMod val="50000"/>
                </a:schemeClr>
              </a:solidFill>
            </a:endParaRPr>
          </a:p>
          <a:p>
            <a:pPr lvl="0" algn="ctr"/>
            <a:r>
              <a:rPr lang="ru-RU" altLang="ru-RU" sz="1600" b="1" i="1" dirty="0">
                <a:solidFill>
                  <a:schemeClr val="bg1"/>
                </a:solidFill>
              </a:rPr>
              <a:t>Проект Решения Совета народных депутатов муниципального образования «Город Майкоп» </a:t>
            </a:r>
            <a:br>
              <a:rPr lang="ru-RU" altLang="ru-RU" sz="1600" b="1" i="1" dirty="0">
                <a:solidFill>
                  <a:schemeClr val="bg1"/>
                </a:solidFill>
              </a:rPr>
            </a:br>
            <a:r>
              <a:rPr lang="ru-RU" altLang="ru-RU" sz="1600" b="1" i="1" dirty="0">
                <a:solidFill>
                  <a:schemeClr val="bg1"/>
                </a:solidFill>
              </a:rPr>
              <a:t>«О  бюджете муниципального образования «Город Майкоп»</a:t>
            </a:r>
          </a:p>
          <a:p>
            <a:pPr lvl="0" algn="ctr"/>
            <a:r>
              <a:rPr lang="ru-RU" altLang="ru-RU" sz="1600" b="1" i="1" dirty="0">
                <a:solidFill>
                  <a:schemeClr val="bg1"/>
                </a:solidFill>
              </a:rPr>
              <a:t> на 2026 год и на плановый период 2027 и 2028 годов»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431243224"/>
              </p:ext>
            </p:extLst>
          </p:nvPr>
        </p:nvGraphicFramePr>
        <p:xfrm>
          <a:off x="479202" y="2317899"/>
          <a:ext cx="8257603" cy="387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b="1" smtClean="0">
                <a:solidFill>
                  <a:schemeClr val="bg1"/>
                </a:solidFill>
              </a:rPr>
              <a:pPr/>
              <a:t>1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90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104" y="188640"/>
            <a:ext cx="8208912" cy="1030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5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Calibri"/>
              </a:rPr>
              <a:t> </a:t>
            </a:r>
            <a:endParaRPr lang="ru-RU" sz="11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Основные факторы, определяющие характер и направления долговой политики муниципального образования «Город Майкоп» на </a:t>
            </a:r>
            <a:r>
              <a:rPr lang="ru-RU" sz="1600" b="1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</a:t>
            </a: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6</a:t>
            </a:r>
            <a:r>
              <a:rPr lang="ru-RU" sz="1600" b="1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год и на плановый период </a:t>
            </a:r>
            <a:r>
              <a:rPr lang="ru-RU" sz="1600" b="1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2027 </a:t>
            </a: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и </a:t>
            </a:r>
            <a:r>
              <a:rPr lang="ru-RU" sz="1600" b="1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2028 </a:t>
            </a: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годов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5576" y="1412776"/>
            <a:ext cx="7632848" cy="4267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14000"/>
              </a:lnSpc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</a:rPr>
              <a:t>1) поддержание сбалансированности бюджета муниципального образования «Город Майкоп»;</a:t>
            </a:r>
          </a:p>
          <a:p>
            <a:pPr indent="450000" algn="just">
              <a:lnSpc>
                <a:spcPct val="114000"/>
              </a:lnSpc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</a:rPr>
              <a:t>2) ежегодная индексация заработной платы работников бюджетной сферы и мер социальной поддержки отдельным категориям граждан;</a:t>
            </a:r>
          </a:p>
          <a:p>
            <a:pPr indent="450000" algn="just">
              <a:lnSpc>
                <a:spcPct val="114000"/>
              </a:lnSpc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</a:rPr>
              <a:t>3) финансовое обеспечение расходных обязательств муниципального образования «Город Майкоп», принимаемых с учетом реализации Указа Президента Российской Федерации от 7 мая 2024 г. № 309 </a:t>
            </a:r>
            <a:r>
              <a:rPr lang="ru-RU" sz="1400" dirty="0" smtClean="0">
                <a:solidFill>
                  <a:schemeClr val="bg1"/>
                </a:solidFill>
                <a:ea typeface="Calibri"/>
                <a:cs typeface="Times New Roman" panose="02020603050405020304" pitchFamily="18" charset="0"/>
              </a:rPr>
              <a:t>«</a:t>
            </a:r>
            <a:r>
              <a:rPr lang="ru-RU" sz="1400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</a:rPr>
              <a:t>О национальных целях развития Российской Федерации на период до 2030 года и на перспективу до 2036 года»;</a:t>
            </a:r>
          </a:p>
          <a:p>
            <a:pPr indent="450000" algn="just">
              <a:lnSpc>
                <a:spcPct val="114000"/>
              </a:lnSpc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</a:rPr>
              <a:t>4)  поддержание структуры муниципального долга и расходов на его обслуживание на оптимальном уровне;</a:t>
            </a:r>
          </a:p>
          <a:p>
            <a:pPr indent="450000" algn="just">
              <a:lnSpc>
                <a:spcPct val="114000"/>
              </a:lnSpc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</a:rPr>
              <a:t>5) проводимая Центральным банком Российской Федерации денежно-кредитная политика, принимаемые решения по уровню ключевой ставки;</a:t>
            </a:r>
          </a:p>
          <a:p>
            <a:pPr indent="450000" algn="just">
              <a:lnSpc>
                <a:spcPct val="114000"/>
              </a:lnSpc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</a:rPr>
              <a:t>6) поддержание и обеспечения социально-экономической стабильности и уровня доходов субъектов </a:t>
            </a:r>
            <a:r>
              <a:rPr lang="ru-RU" sz="1400" dirty="0" smtClean="0">
                <a:solidFill>
                  <a:schemeClr val="bg1"/>
                </a:solidFill>
                <a:ea typeface="Calibri"/>
                <a:cs typeface="Times New Roman" panose="02020603050405020304" pitchFamily="18" charset="0"/>
              </a:rPr>
              <a:t>экономической деятельности </a:t>
            </a:r>
            <a:r>
              <a:rPr lang="ru-RU" sz="1400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</a:rPr>
              <a:t>на фоне кризисных явлений в национальной экономике и геополитической напряженности.  </a:t>
            </a:r>
            <a:endParaRPr lang="ru-RU" sz="1400" dirty="0" smtClean="0">
              <a:solidFill>
                <a:schemeClr val="bg1"/>
              </a:solidFill>
              <a:ea typeface="Calibri"/>
              <a:cs typeface="Times New Roman" panose="02020603050405020304" pitchFamily="18" charset="0"/>
            </a:endParaRPr>
          </a:p>
          <a:p>
            <a:pPr indent="450000" algn="just">
              <a:lnSpc>
                <a:spcPct val="114000"/>
              </a:lnSpc>
              <a:tabLst>
                <a:tab pos="630555" algn="l"/>
              </a:tabLst>
            </a:pP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000" algn="ctr">
              <a:lnSpc>
                <a:spcPct val="114000"/>
              </a:lnSpc>
              <a:tabLst>
                <a:tab pos="630555" algn="l"/>
              </a:tabLst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___________________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68085457"/>
              </p:ext>
            </p:extLst>
          </p:nvPr>
        </p:nvGraphicFramePr>
        <p:xfrm>
          <a:off x="1524000" y="249289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21380" y="997433"/>
            <a:ext cx="3301240" cy="140038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b="1" dirty="0">
                <a:solidFill>
                  <a:schemeClr val="bg1"/>
                </a:solidFill>
                <a:cs typeface="Arial" panose="020B0604020202020204" pitchFamily="34" charset="0"/>
              </a:rPr>
              <a:t>Доходы </a:t>
            </a:r>
            <a:r>
              <a:rPr lang="ru-RU" sz="20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бюджета</a:t>
            </a:r>
            <a:endParaRPr lang="ru-RU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2026 </a:t>
            </a:r>
            <a:r>
              <a:rPr lang="ru-RU" sz="2000" dirty="0">
                <a:solidFill>
                  <a:schemeClr val="bg1"/>
                </a:solidFill>
                <a:cs typeface="Arial" panose="020B0604020202020204" pitchFamily="34" charset="0"/>
              </a:rPr>
              <a:t>год </a:t>
            </a:r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–</a:t>
            </a:r>
            <a:r>
              <a:rPr lang="en-US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6</a:t>
            </a:r>
            <a:r>
              <a:rPr lang="ru-RU" sz="2000" dirty="0" smtClean="0">
                <a:latin typeface="Times New Roman"/>
                <a:cs typeface="Times New Roman"/>
              </a:rPr>
              <a:t> 233 382,3</a:t>
            </a:r>
            <a:endParaRPr lang="ru-RU" sz="2000" dirty="0">
              <a:latin typeface="Times New Roman"/>
              <a:cs typeface="Times New Roman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2027 </a:t>
            </a:r>
            <a:r>
              <a:rPr lang="ru-RU" sz="2000" dirty="0">
                <a:solidFill>
                  <a:schemeClr val="bg1"/>
                </a:solidFill>
                <a:cs typeface="Arial" panose="020B0604020202020204" pitchFamily="34" charset="0"/>
              </a:rPr>
              <a:t>год – </a:t>
            </a:r>
            <a:r>
              <a:rPr lang="ru-RU" sz="2000" dirty="0" smtClean="0">
                <a:latin typeface="Times New Roman"/>
                <a:cs typeface="Times New Roman"/>
              </a:rPr>
              <a:t>6 641 822,0</a:t>
            </a:r>
            <a:endParaRPr lang="ru-RU" sz="2000" dirty="0">
              <a:latin typeface="Times New Roman"/>
              <a:cs typeface="Times New Roman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2028 </a:t>
            </a:r>
            <a:r>
              <a:rPr lang="ru-RU" sz="2000" dirty="0">
                <a:solidFill>
                  <a:schemeClr val="bg1"/>
                </a:solidFill>
                <a:cs typeface="Arial" panose="020B0604020202020204" pitchFamily="34" charset="0"/>
              </a:rPr>
              <a:t>год – </a:t>
            </a:r>
            <a:r>
              <a:rPr lang="ru-RU" sz="2000" dirty="0" smtClean="0">
                <a:latin typeface="Times New Roman"/>
                <a:cs typeface="Times New Roman"/>
              </a:rPr>
              <a:t>6 886 049,9</a:t>
            </a:r>
            <a:endParaRPr lang="ru-RU" sz="20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1269" y="329330"/>
            <a:ext cx="7441461" cy="491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Из чего складываются доходы бюджета?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12360" y="1033323"/>
            <a:ext cx="901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тыс</a:t>
            </a:r>
            <a:r>
              <a:rPr 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r>
              <a:rPr lang="en-US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руб</a:t>
            </a:r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11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75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1643" y="220860"/>
            <a:ext cx="849694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Динамика основных параметров бюджета муниципального образования «Город Майкоп»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26649" y="1399047"/>
            <a:ext cx="2333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Доходы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05276" y="2923777"/>
            <a:ext cx="2809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Налоговые доходы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31840" y="4775332"/>
            <a:ext cx="316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Неналоговые доходы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61098" y="1281710"/>
            <a:ext cx="784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тыс.</a:t>
            </a:r>
            <a:r>
              <a:rPr lang="en-US" sz="11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43955981"/>
              </p:ext>
            </p:extLst>
          </p:nvPr>
        </p:nvGraphicFramePr>
        <p:xfrm>
          <a:off x="74109" y="1281710"/>
          <a:ext cx="8928992" cy="2104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1" name="Схема 80"/>
          <p:cNvGraphicFramePr/>
          <p:nvPr>
            <p:extLst>
              <p:ext uri="{D42A27DB-BD31-4B8C-83A1-F6EECF244321}">
                <p14:modId xmlns:p14="http://schemas.microsoft.com/office/powerpoint/2010/main" val="3503494858"/>
              </p:ext>
            </p:extLst>
          </p:nvPr>
        </p:nvGraphicFramePr>
        <p:xfrm>
          <a:off x="74109" y="2911413"/>
          <a:ext cx="8928992" cy="2104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9" name="Схема 88"/>
          <p:cNvGraphicFramePr/>
          <p:nvPr>
            <p:extLst>
              <p:ext uri="{D42A27DB-BD31-4B8C-83A1-F6EECF244321}">
                <p14:modId xmlns:p14="http://schemas.microsoft.com/office/powerpoint/2010/main" val="124375578"/>
              </p:ext>
            </p:extLst>
          </p:nvPr>
        </p:nvGraphicFramePr>
        <p:xfrm>
          <a:off x="74109" y="4667428"/>
          <a:ext cx="8928992" cy="2104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12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3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12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4411" y="67439"/>
            <a:ext cx="4475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Безвозмездные поступления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14675" y="99881"/>
            <a:ext cx="7521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тыс.</a:t>
            </a:r>
            <a:r>
              <a:rPr lang="en-US" sz="11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руб.</a:t>
            </a:r>
            <a:endParaRPr lang="ru-RU" sz="11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4411" y="2525853"/>
            <a:ext cx="4580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Дефицит «-» (Профицит «+»)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678141"/>
              </p:ext>
            </p:extLst>
          </p:nvPr>
        </p:nvGraphicFramePr>
        <p:xfrm>
          <a:off x="530068" y="4559755"/>
          <a:ext cx="7992888" cy="194616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327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45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45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710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Наименование</a:t>
                      </a:r>
                      <a:r>
                        <a:rPr lang="ru-RU" sz="1600" baseline="0" dirty="0">
                          <a:solidFill>
                            <a:schemeClr val="bg1"/>
                          </a:solidFill>
                        </a:rPr>
                        <a:t> показателя</a:t>
                      </a:r>
                      <a:endParaRPr lang="ru-RU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2026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baseline="0" dirty="0">
                          <a:solidFill>
                            <a:schemeClr val="bg1"/>
                          </a:solidFill>
                        </a:rPr>
                        <a:t>г.</a:t>
                      </a:r>
                      <a:endParaRPr lang="ru-RU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2027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г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ru-RU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2028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г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ru-RU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0B2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480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Привлечение кредитов </a:t>
                      </a:r>
                      <a:r>
                        <a:rPr lang="ru-RU" sz="1100" dirty="0"/>
                        <a:t>кредитных организаций в валюте Российской Федерации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697 114,0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878 227,5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1 059 341,0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0128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Погашение кредитов от кредитных</a:t>
                      </a:r>
                      <a:r>
                        <a:rPr lang="ru-RU" sz="1100" baseline="0" dirty="0" smtClean="0"/>
                        <a:t> организаций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- 350 000,0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- 697 114,0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- 878 227,5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34167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Погашение бюджетных</a:t>
                      </a:r>
                      <a:r>
                        <a:rPr lang="ru-RU" sz="1100" baseline="0" dirty="0" smtClean="0"/>
                        <a:t> кредитов </a:t>
                      </a:r>
                      <a:r>
                        <a:rPr lang="ru-RU" sz="1100" baseline="0" dirty="0"/>
                        <a:t>от других бюджетов бюджетной системы Российской Федерации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- </a:t>
                      </a:r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181 113,5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- </a:t>
                      </a:r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181 113,5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- </a:t>
                      </a:r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181 113,5</a:t>
                      </a:r>
                      <a:endParaRPr kumimoji="0" lang="ru-RU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9867">
                <a:tc>
                  <a:txBody>
                    <a:bodyPr/>
                    <a:lstStyle/>
                    <a:p>
                      <a:pPr algn="r"/>
                      <a:r>
                        <a:rPr lang="ru-RU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Итого</a:t>
                      </a:r>
                      <a:endParaRPr lang="ru-RU" sz="11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b="1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166 000,5</a:t>
                      </a:r>
                      <a:endParaRPr kumimoji="0" lang="ru-RU" sz="105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b="1" kern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0,0</a:t>
                      </a:r>
                      <a:endParaRPr kumimoji="0" lang="ru-RU" sz="105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088535" y="3970849"/>
            <a:ext cx="6875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ИСТОЧНИКИ ФИНАНСИРОВАНИЯ ДЕФИЦИТА БЮДЖЕТА МУНИЦИПАЛЬНОГО ОБРАЗОВАНИЯ «ГОРОД МАЙКОП» 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288924" y="1361669"/>
            <a:ext cx="4475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Расходы</a:t>
            </a:r>
          </a:p>
        </p:txBody>
      </p:sp>
      <p:sp>
        <p:nvSpPr>
          <p:cNvPr id="75" name="TextBox 74"/>
          <p:cNvSpPr txBox="1"/>
          <p:nvPr/>
        </p:nvSpPr>
        <p:spPr>
          <a:xfrm rot="1708202">
            <a:off x="6058777" y="2750788"/>
            <a:ext cx="479739" cy="246221"/>
          </a:xfrm>
          <a:prstGeom prst="rect">
            <a:avLst/>
          </a:prstGeom>
          <a:effectLst>
            <a:outerShdw blurRad="190500" dist="228600" dir="2700000" sy="90000" rotWithShape="0">
              <a:srgbClr val="000000">
                <a:alpha val="25500"/>
              </a:srgbClr>
            </a:outerShdw>
            <a:softEdge rad="6350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sz="1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3852424"/>
              </p:ext>
            </p:extLst>
          </p:nvPr>
        </p:nvGraphicFramePr>
        <p:xfrm>
          <a:off x="530068" y="1146618"/>
          <a:ext cx="7992888" cy="1932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0" name="Схема 79"/>
          <p:cNvGraphicFramePr/>
          <p:nvPr>
            <p:extLst>
              <p:ext uri="{D42A27DB-BD31-4B8C-83A1-F6EECF244321}">
                <p14:modId xmlns:p14="http://schemas.microsoft.com/office/powerpoint/2010/main" val="3289559824"/>
              </p:ext>
            </p:extLst>
          </p:nvPr>
        </p:nvGraphicFramePr>
        <p:xfrm>
          <a:off x="530068" y="-64281"/>
          <a:ext cx="7992888" cy="1932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1" name="Схема 80"/>
          <p:cNvGraphicFramePr/>
          <p:nvPr>
            <p:extLst>
              <p:ext uri="{D42A27DB-BD31-4B8C-83A1-F6EECF244321}">
                <p14:modId xmlns:p14="http://schemas.microsoft.com/office/powerpoint/2010/main" val="3027153151"/>
              </p:ext>
            </p:extLst>
          </p:nvPr>
        </p:nvGraphicFramePr>
        <p:xfrm>
          <a:off x="530068" y="2408296"/>
          <a:ext cx="7992888" cy="1932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13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188640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Объем и структура налоговых доходов бюджета муниципального образования «Город Майкоп»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587277"/>
              </p:ext>
            </p:extLst>
          </p:nvPr>
        </p:nvGraphicFramePr>
        <p:xfrm>
          <a:off x="179512" y="1229564"/>
          <a:ext cx="8856984" cy="550461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764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666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Наименование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</a:rPr>
                        <a:t>2024 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г.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(факт)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</a:rPr>
                        <a:t>2025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</a:rPr>
                        <a:t>(оценка)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</a:rPr>
                        <a:t>2026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(прогноз)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</a:rPr>
                        <a:t>2027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(прогноз)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</a:rPr>
                        <a:t>2028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(прогноз)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30B2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3321">
                <a:tc>
                  <a:txBody>
                    <a:bodyPr/>
                    <a:lstStyle/>
                    <a:p>
                      <a:r>
                        <a:rPr lang="ru-RU" sz="1100" b="1" cap="none" spc="0" dirty="0">
                          <a:ln>
                            <a:noFill/>
                          </a:ln>
                          <a:effectLst/>
                        </a:rPr>
                        <a:t>Налоги на прибыль, доходы:</a:t>
                      </a:r>
                      <a:endParaRPr lang="ru-RU" sz="11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cap="none" spc="0" dirty="0" smtClean="0">
                          <a:ln>
                            <a:noFill/>
                          </a:ln>
                          <a:effectLst/>
                        </a:rPr>
                        <a:t>1 455 837,5</a:t>
                      </a:r>
                      <a:endParaRPr lang="ru-RU" sz="10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cap="none" spc="0" dirty="0" smtClean="0">
                          <a:ln>
                            <a:noFill/>
                          </a:ln>
                          <a:effectLst/>
                        </a:rPr>
                        <a:t>1 475 016,0</a:t>
                      </a:r>
                      <a:endParaRPr lang="ru-RU" sz="10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1 660 254,0</a:t>
                      </a:r>
                      <a:endParaRPr lang="ru-RU" sz="1000" b="1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1 852 843,0</a:t>
                      </a:r>
                      <a:endParaRPr lang="ru-RU" sz="1000" b="1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2 039 980,0</a:t>
                      </a:r>
                      <a:endParaRPr lang="ru-RU" sz="1000" b="1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3323">
                <a:tc>
                  <a:txBody>
                    <a:bodyPr/>
                    <a:lstStyle/>
                    <a:p>
                      <a:r>
                        <a:rPr lang="ru-RU" sz="800" cap="none" spc="0" dirty="0">
                          <a:ln>
                            <a:noFill/>
                          </a:ln>
                          <a:effectLst/>
                        </a:rPr>
                        <a:t>- </a:t>
                      </a:r>
                      <a:r>
                        <a:rPr lang="ru-RU" sz="1000" cap="none" spc="0" dirty="0">
                          <a:ln>
                            <a:noFill/>
                          </a:ln>
                          <a:effectLst/>
                        </a:rPr>
                        <a:t>Налог на доходы физических лиц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cap="none" spc="0" dirty="0" smtClean="0">
                          <a:ln>
                            <a:noFill/>
                          </a:ln>
                          <a:effectLst/>
                        </a:rPr>
                        <a:t>1 455 837,5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cap="none" spc="0" dirty="0" smtClean="0">
                          <a:ln>
                            <a:noFill/>
                          </a:ln>
                          <a:effectLst/>
                        </a:rPr>
                        <a:t>1 475 016,0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1 660 254,0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1 852 843,0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2 039 980,0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33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Налоги на товары (работы, услуги):</a:t>
                      </a:r>
                      <a:endParaRPr lang="ru-RU" sz="8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cap="none" spc="0" dirty="0" smtClean="0">
                          <a:ln>
                            <a:noFill/>
                          </a:ln>
                          <a:effectLst/>
                        </a:rPr>
                        <a:t>47 841,8</a:t>
                      </a:r>
                      <a:endParaRPr lang="ru-RU" sz="10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cap="none" spc="0" dirty="0" smtClean="0">
                          <a:ln>
                            <a:noFill/>
                          </a:ln>
                          <a:effectLst/>
                        </a:rPr>
                        <a:t>53 910,0</a:t>
                      </a:r>
                      <a:endParaRPr lang="ru-RU" sz="10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64 237,0</a:t>
                      </a:r>
                      <a:endParaRPr lang="ru-RU" sz="1000" b="1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88 795,0</a:t>
                      </a:r>
                      <a:endParaRPr lang="ru-RU" sz="1000" b="1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93 625,0</a:t>
                      </a:r>
                      <a:endParaRPr lang="ru-RU" sz="1000" b="1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5164">
                <a:tc>
                  <a:txBody>
                    <a:bodyPr/>
                    <a:lstStyle/>
                    <a:p>
                      <a:r>
                        <a:rPr lang="ru-RU" sz="1000" cap="none" spc="0" dirty="0">
                          <a:ln>
                            <a:noFill/>
                          </a:ln>
                          <a:effectLst/>
                        </a:rPr>
                        <a:t>- Акцизы по подакцизным товарам (продукции), производимым в РФ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cap="none" spc="0" dirty="0" smtClean="0">
                          <a:ln>
                            <a:noFill/>
                          </a:ln>
                          <a:effectLst/>
                        </a:rPr>
                        <a:t>47 841,8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cap="none" spc="0" dirty="0" smtClean="0">
                          <a:ln>
                            <a:noFill/>
                          </a:ln>
                          <a:effectLst/>
                        </a:rPr>
                        <a:t>49 891,0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58 667,0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83 002,0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87 600,0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7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cap="none" spc="0" dirty="0" smtClean="0">
                          <a:ln>
                            <a:noFill/>
                          </a:ln>
                          <a:effectLst/>
                        </a:rPr>
                        <a:t>- Туристический налог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cap="none" spc="0" dirty="0" smtClean="0">
                          <a:ln>
                            <a:noFill/>
                          </a:ln>
                          <a:effectLst/>
                        </a:rPr>
                        <a:t>4 019,0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5 570,0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5 793,0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6 025,0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833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Налоги на совокупный доход:</a:t>
                      </a:r>
                      <a:endParaRPr lang="ru-RU" sz="8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cap="none" spc="0" dirty="0" smtClean="0">
                          <a:ln>
                            <a:noFill/>
                          </a:ln>
                          <a:effectLst/>
                        </a:rPr>
                        <a:t>864 257,4</a:t>
                      </a:r>
                      <a:endParaRPr lang="ru-RU" sz="10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cap="none" spc="0" dirty="0" smtClean="0">
                          <a:ln>
                            <a:noFill/>
                          </a:ln>
                          <a:effectLst/>
                        </a:rPr>
                        <a:t>827</a:t>
                      </a:r>
                      <a:r>
                        <a:rPr lang="ru-RU" sz="1000" b="1" cap="none" spc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ru-RU" sz="1000" b="1" cap="none" spc="0" dirty="0" smtClean="0">
                          <a:ln>
                            <a:noFill/>
                          </a:ln>
                          <a:effectLst/>
                        </a:rPr>
                        <a:t>738,0</a:t>
                      </a:r>
                      <a:endParaRPr lang="ru-RU" sz="10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859 501,0</a:t>
                      </a:r>
                      <a:endParaRPr lang="ru-RU" sz="1000" b="1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893 882,0</a:t>
                      </a:r>
                      <a:endParaRPr lang="ru-RU" sz="1000" b="1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929 636,0</a:t>
                      </a:r>
                      <a:endParaRPr lang="ru-RU" sz="1000" b="1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8352">
                <a:tc>
                  <a:txBody>
                    <a:bodyPr/>
                    <a:lstStyle/>
                    <a:p>
                      <a:r>
                        <a:rPr lang="ru-RU" sz="1000" cap="none" spc="0" dirty="0">
                          <a:ln>
                            <a:noFill/>
                          </a:ln>
                          <a:effectLst/>
                        </a:rPr>
                        <a:t>- Налог,</a:t>
                      </a:r>
                      <a:r>
                        <a:rPr lang="ru-RU" sz="1000" cap="none" spc="0" baseline="0" dirty="0">
                          <a:ln>
                            <a:noFill/>
                          </a:ln>
                          <a:effectLst/>
                        </a:rPr>
                        <a:t> взимаемый в связи с применением УСН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cap="none" spc="0" dirty="0" smtClean="0">
                          <a:ln>
                            <a:noFill/>
                          </a:ln>
                          <a:effectLst/>
                        </a:rPr>
                        <a:t>756 627,4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cap="none" spc="0" dirty="0" smtClean="0">
                          <a:ln>
                            <a:noFill/>
                          </a:ln>
                          <a:effectLst/>
                        </a:rPr>
                        <a:t>752 832,0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782 945,0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814 263,0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846 833,0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6236">
                <a:tc>
                  <a:txBody>
                    <a:bodyPr/>
                    <a:lstStyle/>
                    <a:p>
                      <a:r>
                        <a:rPr lang="ru-RU" sz="1000" cap="none" spc="0" dirty="0">
                          <a:ln>
                            <a:noFill/>
                          </a:ln>
                          <a:effectLst/>
                        </a:rPr>
                        <a:t>- Единый налог на вмененный доход для отдельных видов деятельности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cap="none" spc="0" dirty="0" smtClean="0">
                          <a:ln>
                            <a:noFill/>
                          </a:ln>
                          <a:effectLst/>
                        </a:rPr>
                        <a:t>736,0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cap="none" spc="0" dirty="0" smtClean="0">
                          <a:ln>
                            <a:noFill/>
                          </a:ln>
                          <a:effectLst/>
                        </a:rPr>
                        <a:t>250,0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cap="none" spc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-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cap="none" spc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-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cap="none" spc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-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6236">
                <a:tc>
                  <a:txBody>
                    <a:bodyPr/>
                    <a:lstStyle/>
                    <a:p>
                      <a:r>
                        <a:rPr lang="ru-RU" sz="1000" cap="none" spc="0" dirty="0">
                          <a:ln>
                            <a:noFill/>
                          </a:ln>
                          <a:effectLst/>
                        </a:rPr>
                        <a:t>- Единый сельскохозяйственный налог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cap="none" spc="0" dirty="0" smtClean="0">
                          <a:ln>
                            <a:noFill/>
                          </a:ln>
                          <a:effectLst/>
                        </a:rPr>
                        <a:t>59 970,9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cap="none" spc="0" dirty="0" smtClean="0">
                          <a:ln>
                            <a:noFill/>
                          </a:ln>
                          <a:effectLst/>
                        </a:rPr>
                        <a:t>26 156,0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27 438,0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28 536,0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29 677,0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6236">
                <a:tc>
                  <a:txBody>
                    <a:bodyPr/>
                    <a:lstStyle/>
                    <a:p>
                      <a:r>
                        <a:rPr lang="ru-RU" sz="1000" cap="none" spc="0" dirty="0">
                          <a:ln>
                            <a:noFill/>
                          </a:ln>
                          <a:effectLst/>
                        </a:rPr>
                        <a:t>- Налог,</a:t>
                      </a:r>
                      <a:r>
                        <a:rPr lang="ru-RU" sz="1000" cap="none" spc="0" baseline="0" dirty="0">
                          <a:ln>
                            <a:noFill/>
                          </a:ln>
                          <a:effectLst/>
                        </a:rPr>
                        <a:t> взимаемый в связи с применением патентной системы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cap="none" spc="0" dirty="0" smtClean="0">
                          <a:ln>
                            <a:noFill/>
                          </a:ln>
                          <a:effectLst/>
                        </a:rPr>
                        <a:t>46 923,1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cap="none" spc="0" dirty="0" smtClean="0">
                          <a:ln>
                            <a:noFill/>
                          </a:ln>
                          <a:effectLst/>
                        </a:rPr>
                        <a:t>48 500,0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49 118,0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51 083,0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53 126,0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833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Налоги на имущество:</a:t>
                      </a:r>
                      <a:endParaRPr lang="ru-RU" sz="8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cap="none" spc="0" dirty="0" smtClean="0">
                          <a:ln>
                            <a:noFill/>
                          </a:ln>
                          <a:effectLst/>
                        </a:rPr>
                        <a:t>325  964,0</a:t>
                      </a:r>
                      <a:endParaRPr lang="ru-RU" sz="10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cap="none" spc="0" dirty="0" smtClean="0">
                          <a:ln>
                            <a:noFill/>
                          </a:ln>
                          <a:effectLst/>
                        </a:rPr>
                        <a:t>386 452,0</a:t>
                      </a:r>
                      <a:endParaRPr lang="ru-RU" sz="10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418 661,0</a:t>
                      </a:r>
                      <a:endParaRPr lang="ru-RU" sz="1000" b="1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463 380,0</a:t>
                      </a:r>
                      <a:endParaRPr lang="ru-RU" sz="1000" b="1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509 020,0</a:t>
                      </a:r>
                      <a:endParaRPr lang="ru-RU" sz="1000" b="1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84563">
                <a:tc>
                  <a:txBody>
                    <a:bodyPr/>
                    <a:lstStyle/>
                    <a:p>
                      <a:r>
                        <a:rPr lang="ru-RU" sz="1000" cap="none" spc="0" dirty="0">
                          <a:ln>
                            <a:noFill/>
                          </a:ln>
                          <a:effectLst/>
                        </a:rPr>
                        <a:t>- Налог</a:t>
                      </a:r>
                      <a:r>
                        <a:rPr lang="ru-RU" sz="1000" cap="none" spc="0" baseline="0" dirty="0">
                          <a:ln>
                            <a:noFill/>
                          </a:ln>
                          <a:effectLst/>
                        </a:rPr>
                        <a:t> на имущество физических лиц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cap="none" spc="0" dirty="0" smtClean="0">
                          <a:ln>
                            <a:noFill/>
                          </a:ln>
                          <a:effectLst/>
                        </a:rPr>
                        <a:t>127 341,4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cap="none" spc="0" dirty="0" smtClean="0">
                          <a:ln>
                            <a:noFill/>
                          </a:ln>
                          <a:effectLst/>
                        </a:rPr>
                        <a:t>179 635,0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193 196,0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218 300,0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243 128,0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36236">
                <a:tc>
                  <a:txBody>
                    <a:bodyPr/>
                    <a:lstStyle/>
                    <a:p>
                      <a:r>
                        <a:rPr lang="ru-RU" sz="1000" cap="none" spc="0" dirty="0">
                          <a:ln>
                            <a:noFill/>
                          </a:ln>
                          <a:effectLst/>
                        </a:rPr>
                        <a:t>- Налог на имущество организаций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cap="none" spc="0" dirty="0" smtClean="0">
                          <a:ln>
                            <a:noFill/>
                          </a:ln>
                          <a:effectLst/>
                        </a:rPr>
                        <a:t>135 477,5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cap="none" spc="0" dirty="0" smtClean="0">
                          <a:ln>
                            <a:noFill/>
                          </a:ln>
                          <a:effectLst/>
                        </a:rPr>
                        <a:t>140 284,0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160 554,0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177 573,0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195 685,0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36236">
                <a:tc>
                  <a:txBody>
                    <a:bodyPr/>
                    <a:lstStyle/>
                    <a:p>
                      <a:r>
                        <a:rPr lang="ru-RU" sz="1000" cap="none" spc="0" dirty="0">
                          <a:ln>
                            <a:noFill/>
                          </a:ln>
                          <a:effectLst/>
                        </a:rPr>
                        <a:t>- Земельный налог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cap="none" spc="0" dirty="0" smtClean="0">
                          <a:ln>
                            <a:noFill/>
                          </a:ln>
                          <a:effectLst/>
                        </a:rPr>
                        <a:t>63 145,1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cap="none" spc="0" dirty="0" smtClean="0">
                          <a:ln>
                            <a:noFill/>
                          </a:ln>
                          <a:effectLst/>
                        </a:rPr>
                        <a:t>66 533,0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64 911,0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67 507,0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70 207,0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66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Налоги, сборы и регулярные платежи за пользование природными ресурсами:</a:t>
                      </a:r>
                      <a:endParaRPr lang="ru-RU" sz="8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cap="none" spc="0" dirty="0" smtClean="0">
                          <a:ln>
                            <a:noFill/>
                          </a:ln>
                          <a:effectLst/>
                        </a:rPr>
                        <a:t>8 351,1</a:t>
                      </a:r>
                      <a:endParaRPr lang="ru-RU" sz="10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cap="none" spc="0" dirty="0" smtClean="0">
                          <a:ln>
                            <a:noFill/>
                          </a:ln>
                          <a:effectLst/>
                        </a:rPr>
                        <a:t>4 110,0</a:t>
                      </a:r>
                      <a:endParaRPr lang="ru-RU" sz="10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4 307,0</a:t>
                      </a:r>
                      <a:endParaRPr lang="ru-RU" sz="1000" b="1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4 479,0</a:t>
                      </a:r>
                      <a:endParaRPr lang="ru-RU" sz="1000" b="1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4 658,0</a:t>
                      </a:r>
                      <a:endParaRPr lang="ru-RU" sz="1000" b="1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36236">
                <a:tc>
                  <a:txBody>
                    <a:bodyPr/>
                    <a:lstStyle/>
                    <a:p>
                      <a:r>
                        <a:rPr lang="ru-RU" sz="800" cap="none" spc="0" dirty="0">
                          <a:ln>
                            <a:noFill/>
                          </a:ln>
                          <a:effectLst/>
                        </a:rPr>
                        <a:t>- </a:t>
                      </a:r>
                      <a:r>
                        <a:rPr lang="ru-RU" sz="1000" cap="none" spc="0" dirty="0">
                          <a:ln>
                            <a:noFill/>
                          </a:ln>
                          <a:effectLst/>
                        </a:rPr>
                        <a:t>Налог на добычу</a:t>
                      </a:r>
                      <a:r>
                        <a:rPr lang="ru-RU" sz="1000" cap="none" spc="0" baseline="0" dirty="0">
                          <a:ln>
                            <a:noFill/>
                          </a:ln>
                          <a:effectLst/>
                        </a:rPr>
                        <a:t> общераспространенных полезных ископаемых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cap="none" spc="0" dirty="0" smtClean="0">
                          <a:ln>
                            <a:noFill/>
                          </a:ln>
                          <a:effectLst/>
                        </a:rPr>
                        <a:t>8 351,1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cap="none" spc="0" dirty="0" smtClean="0">
                          <a:ln>
                            <a:noFill/>
                          </a:ln>
                          <a:effectLst/>
                        </a:rPr>
                        <a:t>4 110,0</a:t>
                      </a:r>
                      <a:endParaRPr lang="ru-RU" sz="1000" b="0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4 307,0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4 479,0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4 658,0</a:t>
                      </a:r>
                      <a:endParaRPr lang="ru-RU" sz="1000" b="0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833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Государственная </a:t>
                      </a: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пошлина</a:t>
                      </a:r>
                      <a:endParaRPr lang="ru-RU" sz="8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cap="none" spc="0" dirty="0" smtClean="0">
                          <a:ln>
                            <a:noFill/>
                          </a:ln>
                          <a:effectLst/>
                        </a:rPr>
                        <a:t>77 719,7</a:t>
                      </a:r>
                      <a:endParaRPr lang="ru-RU" sz="10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cap="none" spc="0" dirty="0" smtClean="0">
                          <a:ln>
                            <a:noFill/>
                          </a:ln>
                          <a:effectLst/>
                        </a:rPr>
                        <a:t>90 336,0</a:t>
                      </a:r>
                      <a:endParaRPr lang="ru-RU" sz="10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93 791,0</a:t>
                      </a:r>
                      <a:endParaRPr lang="ru-RU" sz="1000" b="1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97 965,0</a:t>
                      </a:r>
                      <a:endParaRPr lang="ru-RU" sz="1000" b="1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101 394,0</a:t>
                      </a:r>
                      <a:endParaRPr lang="ru-RU" sz="1000" b="1" i="0" u="none" strike="noStrike" cap="none" spc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833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Итого налоговые доходы:</a:t>
                      </a:r>
                      <a:endParaRPr lang="ru-RU" sz="8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cap="none" spc="0" dirty="0" smtClean="0">
                          <a:ln>
                            <a:noFill/>
                          </a:ln>
                          <a:effectLst/>
                        </a:rPr>
                        <a:t>2 779 971,5</a:t>
                      </a:r>
                      <a:endParaRPr lang="ru-RU" sz="10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cap="none" spc="0" dirty="0" smtClean="0">
                          <a:ln>
                            <a:noFill/>
                          </a:ln>
                          <a:effectLst/>
                        </a:rPr>
                        <a:t>2 837 562,0</a:t>
                      </a:r>
                      <a:endParaRPr lang="ru-RU" sz="10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3 100 751,0</a:t>
                      </a:r>
                      <a:endParaRPr lang="ru-RU" sz="1000" b="1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3 401 344,0</a:t>
                      </a:r>
                      <a:endParaRPr lang="ru-RU" sz="1000" b="1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cap="none" spc="0" dirty="0" smtClean="0">
                          <a:ln>
                            <a:noFill/>
                          </a:ln>
                          <a:effectLst/>
                        </a:rPr>
                        <a:t>3 678 313,0</a:t>
                      </a:r>
                      <a:endParaRPr lang="ru-RU" sz="1000" b="1" i="0" u="none" strike="noStrike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244409" y="921785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тыс. руб</a:t>
            </a:r>
            <a:r>
              <a:rPr lang="ru-RU" sz="1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1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8864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Крупнейшие налогоплательщики в муниципальном образовании «Город Майкоп»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7675" y="1716173"/>
            <a:ext cx="36724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ru-RU" sz="14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ОСФР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Республике Адыгея</a:t>
            </a:r>
          </a:p>
          <a:p>
            <a:endParaRPr lang="ru-RU" sz="14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МВД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Республике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Адыгея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ФГБОУ ВО «АГУ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endParaRPr lang="ru-RU" sz="1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ФГБОУ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 «МГТУ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ГБУЗРА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АРКБ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Отдел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МВД России по г.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Майкопу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Филиал ПАО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Россети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Кубань» 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4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ФКУ «Военно-социальный центр» Минобороны РФ</a:t>
            </a:r>
          </a:p>
          <a:p>
            <a:endParaRPr lang="ru-RU" sz="1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47" y="2071061"/>
            <a:ext cx="3873114" cy="258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15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7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8864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Объем и структура неналоговых доходов бюджета муниципального образования «Город Майкоп»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72878" y="634916"/>
            <a:ext cx="7521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тыс. руб</a:t>
            </a:r>
            <a:r>
              <a:rPr lang="ru-RU" sz="1100" b="1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359624"/>
              </p:ext>
            </p:extLst>
          </p:nvPr>
        </p:nvGraphicFramePr>
        <p:xfrm>
          <a:off x="107505" y="901130"/>
          <a:ext cx="8928990" cy="58978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53443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88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321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3210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3210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939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effectLst/>
                        </a:rPr>
                        <a:t>Наименование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2024 </a:t>
                      </a:r>
                      <a:r>
                        <a:rPr lang="ru-RU" sz="900" dirty="0">
                          <a:effectLst/>
                        </a:rPr>
                        <a:t>г.</a:t>
                      </a:r>
                    </a:p>
                    <a:p>
                      <a:pPr algn="ctr"/>
                      <a:r>
                        <a:rPr lang="ru-RU" sz="900" dirty="0">
                          <a:effectLst/>
                        </a:rPr>
                        <a:t>(факт)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2025 г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 smtClean="0">
                          <a:effectLst/>
                        </a:rPr>
                        <a:t>(оценка)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2026 г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effectLst/>
                        </a:rPr>
                        <a:t>(прогноз)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2027 г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effectLst/>
                        </a:rPr>
                        <a:t>(прогноз)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/>
                        </a:rPr>
                        <a:t>2028 г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900" dirty="0">
                          <a:effectLst/>
                        </a:rPr>
                        <a:t>(прогноз)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30B2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ru-RU" sz="1100" b="1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Доходы от использования</a:t>
                      </a:r>
                      <a:r>
                        <a:rPr lang="ru-RU" sz="1100" b="1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имущества, находящегося в государственной и муниципальной собственности</a:t>
                      </a:r>
                      <a:r>
                        <a:rPr lang="ru-RU" sz="1100" b="1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:</a:t>
                      </a:r>
                      <a:endParaRPr lang="ru-RU" sz="11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157 664,0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156 719,2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900" b="1" kern="1200" dirty="0" smtClean="0"/>
                        <a:t>129 479,1</a:t>
                      </a:r>
                      <a:endParaRPr kumimoji="0" lang="ru-RU" sz="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105 293,1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103 209,6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ru-RU" sz="900" dirty="0"/>
                        <a:t>- Доходы в виде прибыли, приходящейся на доли в уставных</a:t>
                      </a:r>
                      <a:r>
                        <a:rPr lang="ru-RU" sz="900" baseline="0" dirty="0"/>
                        <a:t> (складочных) капиталах хозяйственных товариществ и обществ, или дивидендов по акциям, принадлежащим городским округам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462,0</a:t>
                      </a:r>
                      <a:endParaRPr lang="ru-RU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462,0</a:t>
                      </a:r>
                      <a:endParaRPr lang="ru-RU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ru-RU" sz="900" dirty="0"/>
                        <a:t>- 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 же имущества государственных и муниципальных унитарных предприятий, в том числе казенных)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117 721,7</a:t>
                      </a:r>
                      <a:endParaRPr lang="ru-RU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101 273,3</a:t>
                      </a:r>
                      <a:endParaRPr lang="ru-RU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94 939,7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94 939,7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94 939,7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ru-RU" sz="900" dirty="0"/>
                        <a:t>- Доходы от перечисления части прибыли, остающейся после уплаты налогов и иных</a:t>
                      </a:r>
                      <a:r>
                        <a:rPr lang="ru-RU" sz="900" baseline="0" dirty="0"/>
                        <a:t> обязательных платежей муниципальных унитарных предприятий, созданных городскими округами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879,3</a:t>
                      </a:r>
                      <a:endParaRPr lang="ru-RU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655,2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567,5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567,5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 smtClean="0">
                          <a:effectLst/>
                        </a:rPr>
                        <a:t>567,5</a:t>
                      </a:r>
                      <a:endParaRPr lang="ru-RU" sz="9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/>
                        <a:t>- </a:t>
                      </a:r>
                      <a:r>
                        <a:rPr lang="ru-RU" sz="900" dirty="0" smtClean="0"/>
                        <a:t>Прочие </a:t>
                      </a:r>
                      <a:r>
                        <a:rPr lang="ru-RU" sz="900" dirty="0"/>
                        <a:t>поступления  от использования имущества, находящегося в собственности городских </a:t>
                      </a:r>
                      <a:r>
                        <a:rPr lang="ru-RU" sz="900" dirty="0" smtClean="0"/>
                        <a:t>округов (за </a:t>
                      </a:r>
                      <a:r>
                        <a:rPr lang="ru-RU" sz="900" dirty="0"/>
                        <a:t>исключением имущества муниципальных автономных учреждений, а также имущества муниципальных унитарных предприятий, в том числе казенных) 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2 220,7</a:t>
                      </a:r>
                      <a:endParaRPr lang="ru-RU" sz="900" b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49 206,2</a:t>
                      </a:r>
                      <a:endParaRPr lang="ru-RU" sz="9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27 323,5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2 323,5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2 323,5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- 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  <a:endParaRPr lang="ru-RU" sz="9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36 226,9</a:t>
                      </a:r>
                      <a:endParaRPr lang="ru-RU" sz="900" b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5 121,8</a:t>
                      </a:r>
                      <a:endParaRPr lang="ru-RU" sz="900" b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6 648,4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7 462,4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5 378,9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4167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- Плата, по соглашениям об установлении сервитута, заключенным органами местного самоуправления городских округов, государственными или муниципальными учреждениями в отношении</a:t>
                      </a:r>
                      <a:r>
                        <a:rPr lang="ru-RU" sz="900" baseline="0" dirty="0" smtClean="0"/>
                        <a:t> земельных участков, находящихся в собственности городских округов</a:t>
                      </a:r>
                      <a:endParaRPr lang="ru-RU" sz="900" b="0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153,4</a:t>
                      </a:r>
                      <a:endParaRPr lang="ru-RU" sz="900" b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0,7</a:t>
                      </a:r>
                      <a:endParaRPr lang="ru-RU" sz="900" b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Платежи при пользовании природными ресурсами:</a:t>
                      </a:r>
                      <a:endParaRPr lang="ru-RU" sz="8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8 745,8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8 888,9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5043">
                <a:tc>
                  <a:txBody>
                    <a:bodyPr/>
                    <a:lstStyle/>
                    <a:p>
                      <a:r>
                        <a:rPr lang="ru-RU" sz="800" dirty="0"/>
                        <a:t>- </a:t>
                      </a:r>
                      <a:r>
                        <a:rPr lang="ru-RU" sz="1000" dirty="0"/>
                        <a:t>Плата за негативное воздействие на окружающую среду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8 745,8</a:t>
                      </a:r>
                      <a:endParaRPr lang="ru-RU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8 888,9</a:t>
                      </a:r>
                      <a:endParaRPr lang="ru-RU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Доходы от оказания платных услуг (работ) и компенсации затрат </a:t>
                      </a: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государства</a:t>
                      </a:r>
                      <a:endParaRPr lang="ru-RU" sz="8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10 320,6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27 642,8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7 400,3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1 786,7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1 620,1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Доходы от продажи материальных и нематериальных </a:t>
                      </a: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активов</a:t>
                      </a:r>
                      <a:endParaRPr lang="ru-RU" sz="8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103 962,7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125 637,1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55 702,7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56 670,2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57 676,5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Штрафы, санкции, возмещение </a:t>
                      </a: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ущерба</a:t>
                      </a:r>
                      <a:endParaRPr lang="ru-RU" sz="8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46 264,6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28 069,0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26 677,0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26 776,0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26 883,0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Прочие неналоговые доходы</a:t>
                      </a:r>
                      <a:endParaRPr kumimoji="0" lang="ru-RU" sz="1100" b="1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9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22,0</a:t>
                      </a:r>
                      <a:endParaRPr kumimoji="0" lang="ru-RU" sz="9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9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Итого неналоговые </a:t>
                      </a: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доходы</a:t>
                      </a:r>
                      <a:endParaRPr lang="ru-RU" sz="800" b="1" cap="none" spc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326 979,7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346 957,0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219 259,1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190 526,0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 smtClean="0">
                          <a:effectLst/>
                        </a:rPr>
                        <a:t>189 389,2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5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149697"/>
              </p:ext>
            </p:extLst>
          </p:nvPr>
        </p:nvGraphicFramePr>
        <p:xfrm>
          <a:off x="92538" y="663156"/>
          <a:ext cx="8954249" cy="56783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9835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237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effectLst/>
                        </a:rPr>
                        <a:t>Наименование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i="0" kern="1200" dirty="0" smtClean="0"/>
                        <a:t>2024</a:t>
                      </a:r>
                      <a:r>
                        <a:rPr kumimoji="0" lang="en-US" sz="1100" b="1" i="0" kern="1200" dirty="0" smtClean="0"/>
                        <a:t> </a:t>
                      </a:r>
                      <a:r>
                        <a:rPr kumimoji="0" lang="ru-RU" sz="1100" b="1" i="0" kern="1200" dirty="0" smtClean="0"/>
                        <a:t>г</a:t>
                      </a:r>
                      <a:r>
                        <a:rPr kumimoji="0" lang="ru-RU" sz="1100" b="1" i="0" kern="1200" dirty="0"/>
                        <a:t>.</a:t>
                      </a:r>
                    </a:p>
                    <a:p>
                      <a:pPr algn="ctr"/>
                      <a:r>
                        <a:rPr lang="ru-RU" sz="1100" b="1" i="0" dirty="0"/>
                        <a:t>(факт)</a:t>
                      </a:r>
                      <a:endParaRPr lang="ru-RU" sz="1100" b="1" i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/>
                        <a:t>2025 г</a:t>
                      </a:r>
                      <a:r>
                        <a:rPr lang="ru-RU" sz="1100" b="1" i="0" dirty="0"/>
                        <a:t>.</a:t>
                      </a:r>
                    </a:p>
                    <a:p>
                      <a:pPr algn="ctr"/>
                      <a:r>
                        <a:rPr lang="ru-RU" sz="1100" b="1" i="0" dirty="0"/>
                        <a:t>(оценка)</a:t>
                      </a:r>
                      <a:endParaRPr lang="ru-RU" sz="1100" b="1" i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/>
                        <a:t>2026 г</a:t>
                      </a:r>
                      <a:r>
                        <a:rPr lang="ru-RU" sz="1100" b="1" i="0" dirty="0"/>
                        <a:t>.</a:t>
                      </a:r>
                    </a:p>
                    <a:p>
                      <a:pPr algn="ctr"/>
                      <a:r>
                        <a:rPr lang="ru-RU" sz="1100" b="1" i="0" dirty="0"/>
                        <a:t>(прогноз)</a:t>
                      </a:r>
                      <a:endParaRPr lang="ru-RU" sz="1100" b="1" i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/>
                        <a:t>2027</a:t>
                      </a:r>
                      <a:r>
                        <a:rPr lang="en-US" sz="1100" b="1" i="0" dirty="0" smtClean="0"/>
                        <a:t> </a:t>
                      </a:r>
                      <a:r>
                        <a:rPr lang="ru-RU" sz="1100" b="1" i="0" dirty="0" smtClean="0"/>
                        <a:t>г</a:t>
                      </a:r>
                      <a:r>
                        <a:rPr lang="ru-RU" sz="1100" b="1" i="0" dirty="0"/>
                        <a:t>.</a:t>
                      </a:r>
                    </a:p>
                    <a:p>
                      <a:pPr algn="ctr"/>
                      <a:r>
                        <a:rPr lang="ru-RU" sz="1100" b="1" i="0" dirty="0"/>
                        <a:t>(прогноз)</a:t>
                      </a:r>
                      <a:endParaRPr lang="ru-RU" sz="1100" b="1" i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 smtClean="0"/>
                        <a:t>2028</a:t>
                      </a:r>
                      <a:r>
                        <a:rPr lang="en-US" sz="1100" b="1" i="0" dirty="0" smtClean="0"/>
                        <a:t> </a:t>
                      </a:r>
                      <a:r>
                        <a:rPr lang="ru-RU" sz="1100" b="1" i="0" dirty="0" smtClean="0"/>
                        <a:t>г</a:t>
                      </a:r>
                      <a:r>
                        <a:rPr lang="ru-RU" sz="1100" b="1" i="0" dirty="0"/>
                        <a:t>.</a:t>
                      </a:r>
                    </a:p>
                    <a:p>
                      <a:pPr algn="ctr"/>
                      <a:r>
                        <a:rPr lang="ru-RU" sz="1100" b="1" i="0" dirty="0"/>
                        <a:t>(прогноз)</a:t>
                      </a:r>
                      <a:endParaRPr lang="ru-RU" sz="1100" b="1" i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30B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918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200" b="1" u="none" strike="noStrike" dirty="0" smtClean="0">
                          <a:effectLst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effectLst/>
                        </a:rPr>
                        <a:t>5 394 620,9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effectLst/>
                        </a:rPr>
                        <a:t>4 348 629,9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effectLst/>
                        </a:rPr>
                        <a:t>2 913 372,2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3 049 952,0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3 018 347,7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19737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200" b="1" u="none" strike="noStrike" dirty="0">
                          <a:effectLst/>
                        </a:rPr>
                        <a:t>Дотации</a:t>
                      </a:r>
                      <a:r>
                        <a:rPr lang="ru-RU" sz="1100" b="1" u="none" strike="noStrike" dirty="0">
                          <a:effectLst/>
                        </a:rPr>
                        <a:t> 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10 848,0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19 698,0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464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>
                          <a:effectLst/>
                        </a:rPr>
                        <a:t>На поддержку мер по обеспечению сбалансированности бюджетов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10 000,0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587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За достижение показателей деятельности органов исполнительной власти субъектов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7 095,0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9 698,0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95433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За достижение</a:t>
                      </a:r>
                      <a:r>
                        <a:rPr lang="ru-RU" sz="800" baseline="0" dirty="0" smtClean="0"/>
                        <a:t> наилучших значений показателей уровня и динамики эффективности деятельности органов местного самоуправления городских округов и муниципальных районов за 2024 год</a:t>
                      </a:r>
                      <a:endParaRPr lang="ru-RU" sz="800" dirty="0" smtClean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ru-RU" sz="8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000,0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179215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За достижение наилучших результатов по увеличению налогового потенциала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1 753,0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19737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200" b="1" u="none" strike="noStrike" dirty="0">
                          <a:effectLst/>
                        </a:rPr>
                        <a:t>Субсидии</a:t>
                      </a:r>
                      <a:r>
                        <a:rPr lang="ru-RU" sz="1100" b="1" u="none" strike="noStrike" dirty="0">
                          <a:effectLst/>
                        </a:rPr>
                        <a:t> 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3 358 947,3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2 215 499,1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728 314,0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534 027,0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426 361,6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315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софинансирование капитальных вложений в объекты государственной (муниципальной) собственности субъектов РФ и </a:t>
                      </a:r>
                      <a:r>
                        <a:rPr lang="ru-RU" sz="800" u="none" strike="noStrike" baseline="0" dirty="0" err="1" smtClean="0">
                          <a:effectLst/>
                        </a:rPr>
                        <a:t>софинасирование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мероприятий, не относящихся к капитальным вложениям в объекты государственной (муниципальной) собственности субъектов РФ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1 241 163,3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9543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>
                          <a:effectLst/>
                        </a:rPr>
                        <a:t>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101 165,4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99 753,8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106 239,2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103 988,8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101 311,1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464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реализацию мероприятий по модернизации школьных систем образования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319 687,9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357 600,3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9543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обеспечение развития и укрепления материально-технической базы домов культуры в населенных пунктах с числом жителей до 50 тысяч человек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537,9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616,4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548,2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553,0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556,3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0622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софинансирование мероприятий по организации в муниципальных общеобразовательных организациях бесплатного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питания для обучающихся, относящихся к категориям обучающихся, которым предоставляется бесплатное питание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19 061,0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17 801,6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18 316,0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18 316,0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18 316,0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2157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поддержку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отрасли культуры (государственная поддержка лучших работников сельских учреждений культуры)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50,6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59904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создание комфортной городской среды в малых городах и исторических поселениях-победителях Всероссийского конкурса лучших проектов создания комфортной городской среды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106 349,4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104 167,8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108 239,0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18464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развитие сети учреждений культурно-досугового типа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95 607,7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8497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укрепление материально-технической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базы муниципальных учреждений культуры (Капитальный ремонт нежилого помещения(клуб), находящийся по адресу: Республика Адыгея, город Майкоп, поселок Родниковый, улица Ленина, дом 14Б)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36 872,1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59904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строительство (реконструкцию), капитальный ремонт и ремонт автомобильных дорог общего пользования местного значения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240 607,1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222 400,0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4315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>
                          <a:effectLst/>
                        </a:rPr>
                        <a:t>На строительство (реконструкцию), капитальный ремонт и ремонт автомобильных дорог общего пользования местного </a:t>
                      </a:r>
                      <a:r>
                        <a:rPr lang="ru-RU" sz="800" u="none" strike="noStrike" dirty="0" smtClean="0">
                          <a:effectLst/>
                        </a:rPr>
                        <a:t>значения в рамках реализации мероприятий региональной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программы дорожной деятельности федерального проекта «Дорожная сеть»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200 185,5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177</a:t>
                      </a:r>
                      <a:r>
                        <a:rPr lang="ru-RU" sz="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600,0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200 000,0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200 000,0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200 000,0</a:t>
                      </a:r>
                    </a:p>
                  </a:txBody>
                  <a:tcPr marL="9525" marR="9525" marT="9525" marB="0" anchor="ctr"/>
                </a:tc>
              </a:tr>
              <a:tr h="22157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/>
                        <a:t>На достижение</a:t>
                      </a:r>
                      <a:r>
                        <a:rPr lang="ru-RU" sz="800" u="none" strike="noStrike" baseline="0" dirty="0" smtClean="0"/>
                        <a:t> показателей государственной программы Российской Федерации «Развитие туризма»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97 835,5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114 020,7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86 109,9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71 473,7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21575">
                <a:tc>
                  <a:txBody>
                    <a:bodyPr/>
                    <a:lstStyle/>
                    <a:p>
                      <a:pPr marL="0" algn="just" rtl="0" eaLnBrk="1" fontAlgn="t" latinLnBrk="0" hangingPunct="1"/>
                      <a:r>
                        <a:rPr kumimoji="0" lang="ru-RU" sz="800" u="none" strike="noStrike" kern="1200" dirty="0" smtClean="0"/>
                        <a:t>На мероприятия по совершенствованию системы организации дорожного движения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3 000,0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3 000,0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</a:t>
                      </a:r>
                      <a:r>
                        <a:rPr lang="ru-RU" sz="800" b="0" i="0" u="none" strike="noStrike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000,0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4877" y="59082"/>
            <a:ext cx="8954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Объем и структура межбюджетных трансфертов, поступающих в бюджет муниципального образования «Город Майкоп»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32263" y="443803"/>
            <a:ext cx="7521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chemeClr val="accent2">
                    <a:lumMod val="50000"/>
                  </a:schemeClr>
                </a:solidFill>
              </a:rPr>
              <a:t>тыс</a:t>
            </a:r>
            <a:r>
              <a:rPr lang="ru-RU" sz="1100" b="1" dirty="0" smtClean="0">
                <a:solidFill>
                  <a:schemeClr val="accent2">
                    <a:lumMod val="50000"/>
                  </a:schemeClr>
                </a:solidFill>
              </a:rPr>
              <a:t>. руб</a:t>
            </a:r>
            <a:r>
              <a:rPr lang="ru-RU" sz="11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17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5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8941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Объем и структура межбюджетных трансфертов, поступающих в бюджет муниципального образования «Город Майкоп»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44408" y="551082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т</a:t>
            </a:r>
            <a:r>
              <a:rPr lang="ru-RU" sz="100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ыс. руб</a:t>
            </a:r>
            <a:r>
              <a:rPr lang="ru-RU" sz="1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013321"/>
              </p:ext>
            </p:extLst>
          </p:nvPr>
        </p:nvGraphicFramePr>
        <p:xfrm>
          <a:off x="179512" y="903126"/>
          <a:ext cx="8928990" cy="592885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9069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44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44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44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044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440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87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effectLst/>
                        </a:rPr>
                        <a:t>Наименование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г</a:t>
                      </a:r>
                      <a:r>
                        <a:rPr lang="ru-RU" sz="1100" dirty="0"/>
                        <a:t>.</a:t>
                      </a:r>
                    </a:p>
                    <a:p>
                      <a:pPr algn="ctr"/>
                      <a:r>
                        <a:rPr lang="ru-RU" sz="1100" dirty="0"/>
                        <a:t>(факт)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г</a:t>
                      </a:r>
                      <a:r>
                        <a:rPr lang="ru-RU" sz="1100" dirty="0"/>
                        <a:t>.</a:t>
                      </a:r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</a:t>
                      </a:r>
                      <a:r>
                        <a:rPr lang="ru-RU" sz="1100" dirty="0"/>
                        <a:t>г.</a:t>
                      </a:r>
                    </a:p>
                    <a:p>
                      <a:pPr algn="ctr"/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г</a:t>
                      </a:r>
                      <a:r>
                        <a:rPr lang="ru-RU" sz="1100" dirty="0"/>
                        <a:t>.</a:t>
                      </a:r>
                    </a:p>
                    <a:p>
                      <a:pPr algn="ctr"/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2028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г</a:t>
                      </a:r>
                      <a:r>
                        <a:rPr lang="ru-RU" sz="1100" dirty="0"/>
                        <a:t>.</a:t>
                      </a:r>
                    </a:p>
                    <a:p>
                      <a:pPr algn="ctr"/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30B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2736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/>
                        <a:t>На реализацию мероприятий по формированию комплексной системы обращения с отходами и внедрению на территории муниципальных образований, входящих</a:t>
                      </a:r>
                      <a:r>
                        <a:rPr lang="ru-RU" sz="800" u="none" strike="noStrike" baseline="0" dirty="0" smtClean="0"/>
                        <a:t> в состав Республики Адыгея, системы раздельного накопления твердых коммунальных отходов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13 200,0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4534">
                <a:tc>
                  <a:txBody>
                    <a:bodyPr/>
                    <a:lstStyle/>
                    <a:p>
                      <a:pPr marL="0" algn="just" rtl="0" eaLnBrk="1" fontAlgn="t" latinLnBrk="0" hangingPunct="1"/>
                      <a:r>
                        <a:rPr kumimoji="0" lang="ru-RU" sz="800" u="none" strike="noStrike" kern="1200" dirty="0" smtClean="0"/>
                        <a:t>На реализацию инфраструктурных проектов, источником финансового обеспечения которых являютс</a:t>
                      </a:r>
                      <a:r>
                        <a:rPr kumimoji="0" lang="ru-RU" sz="800" u="none" strike="noStrike" kern="1200" baseline="0" dirty="0" smtClean="0"/>
                        <a:t>я бюджетные кредиты, предоставляемые из федерального бюджета на финансовое обеспечение реализации инфраструктурных проектов</a:t>
                      </a:r>
                      <a:r>
                        <a:rPr kumimoji="0" lang="ru-RU" sz="800" u="none" strike="noStrike" kern="1200" dirty="0" smtClean="0"/>
                        <a:t> 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339 907,6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5788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/>
                        <a:t>На поддержку отрасли культуры (комплектование книжных фондов муниципальных общедоступных библиотек и государственных центральных библиотек субъектов Российской Федерации)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376,8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370,1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378,5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386,3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393,4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859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/>
                        <a:t>На реализацию программ формирования современной городской среды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84 525,8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283 023,4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69 721,5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70 350,0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71 818,4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1812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/>
                        <a:t>На частичную компенсацию расходов на повышение оплаты труда работников бюджетной </a:t>
                      </a:r>
                      <a:r>
                        <a:rPr lang="ru-RU" sz="800" u="none" strike="noStrike" dirty="0" smtClean="0"/>
                        <a:t>сферы (за </a:t>
                      </a:r>
                      <a:r>
                        <a:rPr lang="ru-RU" sz="800" u="none" strike="noStrike" dirty="0" smtClean="0"/>
                        <a:t>счет </a:t>
                      </a:r>
                      <a:r>
                        <a:rPr lang="ru-RU" sz="800" u="none" strike="noStrike" dirty="0" smtClean="0"/>
                        <a:t>республиканского бюджета)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44 775,0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57 931,0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7936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реализацию мероприятий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по обеспечению жильем молодых семей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36 859,7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25 756,3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21 615,4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4967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реализацию мероприятий по благоустройству территории городских округов с численностью населения свыше 150 тысяч человек (Благоустройство общественных территорий, Благоустройство дворовых территорий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многоквартирных домов)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150 051,8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5899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мероприятия по внедрению современных  архитектурно-строительных систем, объемно-планировочных и конструктивных решений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14 590,4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7986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предоставление молодым семьям дополнительной социальной выплаты при рождении (усыновлении) первого ребенка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1 342,8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1812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проведение мероприятий по обеспечению деятельности советников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директора воспитанию и взаимодействию с детскими общественными объединениями в общеобразовательных организациях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5 639,2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5 410,8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5 623,3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6 539,0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6 617,1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1812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обеспечение мероприятий по переселению граждан из аварийного жилищного фонда за счет средств республиканского бюджета Республики Адыгея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51 815,2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14534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baseline="0" dirty="0" smtClean="0">
                          <a:effectLst/>
                        </a:rPr>
                        <a:t>На обеспечение мероприятий по переселению граждан из аварийного жилищного фонда за счет средств, поступивших от государственной корпорации – Фонда содействия реформированию жилищно-коммунального хозяйства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161 066,9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14534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финансирование мероприятий по предоставлению дополнительных мер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поддержки, направленных на предоставление гражданам – собственникам помещений в аварийном жилищном фонде субсидии на приобретение жилых помещений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10 002,0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7986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реализацию мероприятий в сфере реабилитации и </a:t>
                      </a:r>
                      <a:r>
                        <a:rPr lang="ru-RU" sz="800" u="none" strike="noStrike" dirty="0" err="1" smtClean="0">
                          <a:effectLst/>
                        </a:rPr>
                        <a:t>абилитации</a:t>
                      </a:r>
                      <a:r>
                        <a:rPr lang="ru-RU" sz="800" u="none" strike="noStrike" dirty="0" smtClean="0">
                          <a:effectLst/>
                        </a:rPr>
                        <a:t> инвалидов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254,0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248,5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237,8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7986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На</a:t>
                      </a:r>
                      <a:r>
                        <a:rPr lang="ru-RU" sz="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800" b="0" i="0" u="none" strike="noStrike" baseline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софинансирование</a:t>
                      </a:r>
                      <a:r>
                        <a:rPr lang="ru-RU" sz="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закупки и монтажа </a:t>
                      </a:r>
                      <a:r>
                        <a:rPr lang="ru-RU" sz="800" b="0" i="0" u="none" strike="noStrike" baseline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обородования</a:t>
                      </a:r>
                      <a:r>
                        <a:rPr lang="ru-RU" sz="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для создания «Умных» спортивных площадок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12 000,0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7986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Реализация мероприятий по проведению капитального ремонта и оснащение образовательных организаций, осуществляющих образовательную деятельность по образовательным программам дошкольного образования (ДОУ)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59 999,9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41 428,2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59</a:t>
                      </a:r>
                      <a:r>
                        <a:rPr lang="ru-RU" sz="800" b="0" i="0" u="none" strike="noStrike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182,4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18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9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53368"/>
            <a:ext cx="9165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Объем и структура межбюджетных трансфертов, поступающих в бюджет муниципального образования «Город Майкоп»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68769"/>
              </p:ext>
            </p:extLst>
          </p:nvPr>
        </p:nvGraphicFramePr>
        <p:xfrm>
          <a:off x="107504" y="891510"/>
          <a:ext cx="8928991" cy="5880619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51125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20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982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effectLst/>
                        </a:rPr>
                        <a:t>Наименование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2024 </a:t>
                      </a:r>
                      <a:r>
                        <a:rPr lang="ru-RU" sz="1100" dirty="0">
                          <a:effectLst/>
                        </a:rPr>
                        <a:t>г.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</a:rPr>
                        <a:t>(факт)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2025 г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</a:rPr>
                        <a:t>(оценка)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2026 г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</a:rPr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2027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ru-RU" sz="1100" dirty="0" smtClean="0">
                          <a:effectLst/>
                        </a:rPr>
                        <a:t>г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</a:rPr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2028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ru-RU" sz="1100" dirty="0" smtClean="0">
                          <a:effectLst/>
                        </a:rPr>
                        <a:t>г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</a:rPr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0B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066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dirty="0" smtClean="0">
                          <a:effectLst/>
                        </a:rPr>
                        <a:t>На </a:t>
                      </a:r>
                      <a:r>
                        <a:rPr lang="ru-RU" sz="800" u="none" strike="noStrike" dirty="0" err="1" smtClean="0">
                          <a:effectLst/>
                        </a:rPr>
                        <a:t>софинансирование</a:t>
                      </a:r>
                      <a:r>
                        <a:rPr lang="ru-RU" sz="800" u="none" strike="noStrike" dirty="0" smtClean="0">
                          <a:effectLst/>
                        </a:rPr>
                        <a:t> расходных обязательств,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связанных с реализацией федеральной целевой программы «Увековечение памяти погибших при защите Отечества на 2019-2024 годы»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56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u="none" strike="noStrike" baseline="0" dirty="0" smtClean="0">
                          <a:effectLst/>
                        </a:rPr>
                        <a:t>На реализацию мероприятий по модернизации коммунальной инфраструктуры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192 694,2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55 866,5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4146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На </a:t>
                      </a:r>
                      <a:r>
                        <a:rPr lang="ru-RU" sz="8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софинансирование</a:t>
                      </a: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капитальных вложений в объекты муниципальной собственности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16 759,5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5600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На</a:t>
                      </a:r>
                      <a:r>
                        <a:rPr lang="ru-RU" sz="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р</a:t>
                      </a: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еализацию мероприятий, одобренных президиумом (штабом) Правительственной комиссии по региональному развитию в Российской Федерации, источником финансового обеспечения которых являются специальные казначейские кредиты (осуществление капитальных вложений в объект капитального строительства: "Создание обеспечивающей инфраструктуры к бассейнам в МУП "Городской парк культуры и отдыха", в том числе разработка проектно-сметной документации")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19 713,7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0090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На</a:t>
                      </a:r>
                      <a:r>
                        <a:rPr lang="ru-RU" sz="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р</a:t>
                      </a: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еализацию мероприятий, одобренных президиумом (штабом) Правительственной комиссии по региональному развитию в Российской Федерации, источником финансового обеспечения которых являются специальные казначейские кредиты (осуществление капитальных вложений, связанных с реконструкцией бассейнов в городском парке культуры и отдыха г. Майкоп с устройством открытого водоема, водного аттракциона (аквапарка) и фонтанов, расположенных по адресу: Республика Адыгея, г. Майкоп, ул. Спортивная, 57, сооружение 1 (Этап 1))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430 286,3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187704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На создание модельных муниципальных библиотек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8 000,0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На модернизацию учреждений культуры, включая создание детских культурно-просветительских центров на базе учреждений культуры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2 979,8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На модернизацию учреждений культуры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24 349,3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560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b="1" u="none" strike="noStrike" dirty="0">
                          <a:effectLst/>
                        </a:rPr>
                        <a:t>Субвенции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1 952 086,4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2 034 034,3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2 101 679,2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2 429 398,2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2 505 459,3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получение дошкольного образования в муниципальных ДОУ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700 378,9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746 155,9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843 983,8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1 000 350,3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1 050 367,9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получение дошкольного образования в частных ДОУ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50,0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50,0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общеобразовательные учреждения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913 153,5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997 164,7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1 054 744,5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1 241 949,3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1 254 601,5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275853827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негосударственные общеобразовательные учреждения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6 135,1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7 546,7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9 433,4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10 093,7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10 093,7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15470442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ежемесячные пособия детям-сиротам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0" i="0" u="none" strike="noStrike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51 746,6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оплату труда и доплату приемным родителям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0" i="0" u="none" strike="noStrike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39 831,0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На</a:t>
                      </a:r>
                      <a:r>
                        <a:rPr lang="ru-RU" sz="800" b="0" i="0" u="none" strike="noStrike" baseline="0" dirty="0" smtClean="0">
                          <a:solidFill>
                            <a:schemeClr val="dk1"/>
                          </a:solidFill>
                          <a:latin typeface="+mn-lt"/>
                        </a:rPr>
                        <a:t> осуществление отд. </a:t>
                      </a:r>
                      <a:r>
                        <a:rPr lang="ru-RU" sz="800" b="0" i="0" u="none" strike="noStrike" baseline="0" dirty="0" err="1" smtClean="0">
                          <a:solidFill>
                            <a:schemeClr val="dk1"/>
                          </a:solidFill>
                          <a:latin typeface="+mn-lt"/>
                        </a:rPr>
                        <a:t>гос</a:t>
                      </a:r>
                      <a:r>
                        <a:rPr lang="ru-RU" sz="800" b="0" i="0" u="none" strike="noStrike" baseline="0" dirty="0" smtClean="0">
                          <a:solidFill>
                            <a:schemeClr val="dk1"/>
                          </a:solidFill>
                          <a:latin typeface="+mn-lt"/>
                        </a:rPr>
                        <a:t> полномочий детям-сиротам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0" i="0" u="none" strike="noStrike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Выплаты детям-сиротам на ремонт собственного жилья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0" i="0" u="none" strike="noStrike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предоставление льгот по ЖКУ специалистам села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0" i="0" u="none" strike="noStrike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6 099,0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6</a:t>
                      </a:r>
                      <a:r>
                        <a:rPr lang="ru-RU" sz="800" b="0" i="0" u="none" strike="noStrike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099,0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6 125,6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6</a:t>
                      </a:r>
                      <a:r>
                        <a:rPr lang="ru-RU" sz="800" b="0" i="0" u="none" strike="noStrike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543,3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6</a:t>
                      </a:r>
                      <a:r>
                        <a:rPr lang="ru-RU" sz="800" b="0" i="0" u="none" strike="noStrike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624,9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содержание административной комиссии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0" i="0" u="none" strike="noStrike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45,0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45,0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45,0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содержание комиссии по делам несовершеннолетних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0" i="0" u="none" strike="noStrike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3 130,2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0" i="0" u="none" strike="noStrike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800" b="0" i="0" u="none" strike="noStrike" kern="12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712,0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3 859,5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4 012,5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4 171,6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содержание комиссии по опеке и попечительству несовершеннолетних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0" i="0" u="none" strike="noStrike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4 796,9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228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содержание комиссии по опеке и попечительству совершеннолетних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0" i="0" u="none" strike="noStrike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2 036,3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0" i="0" u="none" strike="noStrike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44408" y="531699"/>
            <a:ext cx="7264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тыс. руб.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19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72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526" y="9924"/>
            <a:ext cx="8532948" cy="654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>
              <a:lnSpc>
                <a:spcPct val="110000"/>
              </a:lnSpc>
            </a:pPr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Уважаемые 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жители города Майкопа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</a:pPr>
            <a:endParaRPr lang="ru-RU" sz="1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lnSpc>
                <a:spcPct val="110000"/>
              </a:lnSpc>
            </a:pP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Вашему вниманию представлена электронная брошюра «Бюджет для граждан», которая познакомит Вас с положениями важнейшего финансового документа – бюджетом муниципального образования «Город Майкоп» на 2026 год и на плановый период 2027 и 2028 годов. Такое издание 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выходит ежегодно накануне открытого обсуждения 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lang="en-US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публичных слушаниях, в которых принимают участие представители общественности города. Публичные слушания по проекту Решения Совета народных депутатов муниципального образования «Город Майкоп» «О бюджете муниципального образования «Город Майкоп» на 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2026 год 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на плановый период 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2028 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годов» состоятся 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декабря 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в 10 ч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00 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мин. в большом зале Администрации муниципального образования «Город Майкоп».</a:t>
            </a:r>
          </a:p>
          <a:p>
            <a:pPr indent="457200" algn="just">
              <a:lnSpc>
                <a:spcPct val="110000"/>
              </a:lnSpc>
            </a:pP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повышения уровня общественного участия граждан в бюджетном процессе в понятной  и доступной форме изложены ключевые направления расходования бюджетных средств в рамках муниципальных программ на финансирование мероприятий в сфере образования, социальной защиты, культуры, на развитие общественной инфраструктуры муниципального значения, жилищно-коммунального, дорожного хозяйства и благоустройства в муниципальном образовании «Город Майкоп». </a:t>
            </a:r>
          </a:p>
          <a:p>
            <a:pPr indent="457200" algn="just">
              <a:lnSpc>
                <a:spcPct val="110000"/>
              </a:lnSpc>
            </a:pP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для граждан» нацелен на получение обратной связи от 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граждан,</a:t>
            </a:r>
            <a:r>
              <a:rPr lang="en-US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которые заинтересованы в социальном и экономическом развитии муниципального образования.</a:t>
            </a:r>
            <a:endParaRPr lang="ru-RU" sz="1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r">
              <a:lnSpc>
                <a:spcPct val="110000"/>
              </a:lnSpc>
            </a:pP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уважением, Л.В. </a:t>
            </a:r>
            <a:r>
              <a:rPr lang="ru-RU" sz="1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Ялина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начальник 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Финансового управления </a:t>
            </a:r>
          </a:p>
          <a:p>
            <a:pPr indent="457200" algn="r">
              <a:lnSpc>
                <a:spcPct val="110000"/>
              </a:lnSpc>
            </a:pP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Администрации 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«Город Майкоп».</a:t>
            </a:r>
          </a:p>
          <a:p>
            <a:pPr indent="457200" algn="just">
              <a:lnSpc>
                <a:spcPct val="114000"/>
              </a:lnSpc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b="1" smtClean="0">
                <a:solidFill>
                  <a:schemeClr val="bg1"/>
                </a:solidFill>
              </a:rPr>
              <a:pPr/>
              <a:t>2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4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39284"/>
            <a:ext cx="9165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Объем и структура межбюджетных трансфертов, поступающих в бюджет муниципального образования «Город Майкоп»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321342"/>
              </p:ext>
            </p:extLst>
          </p:nvPr>
        </p:nvGraphicFramePr>
        <p:xfrm>
          <a:off x="246605" y="980728"/>
          <a:ext cx="8712970" cy="312453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6854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55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55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55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055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550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126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effectLst/>
                        </a:rPr>
                        <a:t>Наименование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2024 </a:t>
                      </a:r>
                      <a:r>
                        <a:rPr lang="ru-RU" sz="1100" dirty="0">
                          <a:effectLst/>
                        </a:rPr>
                        <a:t>г.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</a:rPr>
                        <a:t>(факт)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2025 г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</a:rPr>
                        <a:t>(оценка)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2026</a:t>
                      </a:r>
                      <a:r>
                        <a:rPr lang="en-US" sz="1100" dirty="0" smtClean="0">
                          <a:effectLst/>
                        </a:rPr>
                        <a:t> </a:t>
                      </a:r>
                      <a:r>
                        <a:rPr lang="ru-RU" sz="1100" dirty="0" smtClean="0">
                          <a:effectLst/>
                        </a:rPr>
                        <a:t>г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</a:rPr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2027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ru-RU" sz="1100" dirty="0" smtClean="0">
                          <a:effectLst/>
                        </a:rPr>
                        <a:t>г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</a:rPr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2028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ru-RU" sz="1100" dirty="0" smtClean="0">
                          <a:effectLst/>
                        </a:rPr>
                        <a:t>г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100" dirty="0">
                          <a:effectLst/>
                        </a:rPr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0B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872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0" i="0" u="none" strike="noStrike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210 718,7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261 995,8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166 834,8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149 451,5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162 602,1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4872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</a:t>
                      </a:r>
                      <a:r>
                        <a:rPr lang="ru-RU" sz="800" u="none" strike="noStrike" dirty="0" smtClean="0"/>
                        <a:t>компенсацию</a:t>
                      </a:r>
                      <a:r>
                        <a:rPr lang="ru-RU" sz="800" u="none" strike="noStrike" baseline="0" dirty="0" smtClean="0"/>
                        <a:t> </a:t>
                      </a:r>
                      <a:r>
                        <a:rPr lang="ru-RU" sz="800" u="none" strike="noStrike" dirty="0" smtClean="0"/>
                        <a:t>части </a:t>
                      </a:r>
                      <a:r>
                        <a:rPr lang="ru-RU" sz="800" u="none" strike="noStrike" dirty="0"/>
                        <a:t>родительской платы за содержание детей в ДОУ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0" i="0" u="none" strike="noStrike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1 556,5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1 677,0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1 607</a:t>
                      </a: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,0</a:t>
                      </a:r>
                      <a:endParaRPr lang="ru-RU" sz="800" u="none" strike="noStrike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1 907,0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1 907,0</a:t>
                      </a:r>
                      <a:endParaRPr lang="ru-RU" sz="8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4872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выплату компенсации за работу по подготовке и проведению единого государственного экзамена педагогическим работникам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0" i="0" u="none" strike="noStrike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2784,1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4 566,4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4 580,8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4 580,8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4 580,8</a:t>
                      </a:r>
                    </a:p>
                  </a:txBody>
                  <a:tcPr marL="9525" marR="9525" marT="9525" marB="0" anchor="ctr"/>
                </a:tc>
              </a:tr>
              <a:tr h="24872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организацию мероприятий при осуществлении деятельности по обращению с животными без владельцев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0" i="0" u="none" strike="noStrike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9 674,6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0" i="0" u="none" strike="noStrike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5 018,8</a:t>
                      </a:r>
                      <a:endParaRPr kumimoji="0" lang="ru-RU" sz="800" b="0" i="0" u="none" strike="noStrike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10 411,8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10 411,8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10 411,8</a:t>
                      </a:r>
                    </a:p>
                  </a:txBody>
                  <a:tcPr marL="9525" marR="9525" marT="9525" marB="0" anchor="ctr"/>
                </a:tc>
              </a:tr>
              <a:tr h="24872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b="1" u="none" strike="noStrike" dirty="0" smtClean="0">
                          <a:effectLst/>
                        </a:rPr>
                        <a:t>Иные </a:t>
                      </a:r>
                      <a:r>
                        <a:rPr lang="ru-RU" sz="1200" b="1" u="none" strike="noStrike" dirty="0">
                          <a:effectLst/>
                        </a:rPr>
                        <a:t>межбюджетные трансферты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72 739,2</a:t>
                      </a:r>
                      <a:endParaRPr lang="ru-RU"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1" u="none" strike="noStrike" kern="1200" dirty="0" smtClean="0">
                          <a:solidFill>
                            <a:schemeClr val="bg1"/>
                          </a:solidFill>
                          <a:effectLst/>
                        </a:rPr>
                        <a:t>79 398,5</a:t>
                      </a:r>
                      <a:endParaRPr kumimoji="0"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8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83 379,0</a:t>
                      </a:r>
                      <a:endParaRPr kumimoji="0"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86 526,8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86 526,8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30273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>
                          <a:effectLst/>
                        </a:rPr>
                        <a:t>На ежемесячное вознаграждение за классное руководство педагогическим работникам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67 503,3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72 436,7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76 713,8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77 026,3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77 026,3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43248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u="none" strike="noStrike" dirty="0"/>
                        <a:t>На обеспечение отдыха и оздоровления детей в оздоровительных лагерях с дневным пребыванием детей на базе оздоровительных учреждений 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</a:rPr>
                        <a:t>4 637,0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5 243,0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4 802,8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7 302,8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7 302,8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47573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800" dirty="0" smtClean="0"/>
                        <a:t>На обеспечение выплат ежемесячного денежного вознаграждения советникам директоров по воспитанию и взаимодействию с детскими общественными объединениями государственных общеобразовательных организаций и профессиональных образовательных организаций субъектов Российской Федерации, г. Байконура и федеральной территории "Сириус", муниципальных общеобразовательных организаций и профессиональных образовательных организаций</a:t>
                      </a: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598,9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</a:rPr>
                        <a:t>1 718,8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1 862,4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2 197,7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2 197,7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44408" y="658657"/>
            <a:ext cx="7264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тыс. руб.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20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1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233430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Структура расходов бюджета муниципального образования «Город Майкоп» в </a:t>
            </a:r>
            <a:r>
              <a:rPr lang="ru-RU" b="1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2026 </a:t>
            </a:r>
            <a:r>
              <a:rPr lang="ru-RU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803778929"/>
              </p:ext>
            </p:extLst>
          </p:nvPr>
        </p:nvGraphicFramePr>
        <p:xfrm>
          <a:off x="53752" y="1196752"/>
          <a:ext cx="903649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21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9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88642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Расходы</a:t>
            </a:r>
            <a:r>
              <a:rPr lang="en-US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бюджета муниципального образования </a:t>
            </a:r>
            <a:endParaRPr lang="en-US" b="1" dirty="0">
              <a:solidFill>
                <a:srgbClr val="FF9933"/>
              </a:solidFill>
              <a:latin typeface="Arial Black" pitchFamily="34" charset="0"/>
              <a:ea typeface="+mj-ea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«Город Майкоп»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549570"/>
              </p:ext>
            </p:extLst>
          </p:nvPr>
        </p:nvGraphicFramePr>
        <p:xfrm>
          <a:off x="179510" y="1095358"/>
          <a:ext cx="8856985" cy="54405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190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50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750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750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50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3759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8160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Наименование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2024</a:t>
                      </a:r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г.</a:t>
                      </a:r>
                      <a:endParaRPr lang="ru-RU" sz="1100" dirty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(факт)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2025 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г. (оценка)</a:t>
                      </a:r>
                      <a:endParaRPr lang="ru-RU" sz="11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2026 г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.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(прогноз)</a:t>
                      </a:r>
                    </a:p>
                  </a:txBody>
                  <a:tcPr anchor="ctr"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2027 г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.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100" dirty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2028 г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.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(прогноз)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B2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4246">
                <a:tc>
                  <a:txBody>
                    <a:bodyPr/>
                    <a:lstStyle/>
                    <a:p>
                      <a:r>
                        <a:rPr lang="ru-RU" sz="1100" dirty="0"/>
                        <a:t>Общегосударственные вопросы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320 830,2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451 414,0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545 895,6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635 361,2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817 820,0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ru-RU" sz="1100" dirty="0"/>
                        <a:t>Национальная безопасность и правоохранительная</a:t>
                      </a:r>
                      <a:r>
                        <a:rPr lang="ru-RU" sz="1100" baseline="0" dirty="0"/>
                        <a:t> деятельность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64 647,0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76 091,1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73 953,9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74 205,3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76 173,4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5368">
                <a:tc>
                  <a:txBody>
                    <a:bodyPr/>
                    <a:lstStyle/>
                    <a:p>
                      <a:r>
                        <a:rPr lang="ru-RU" sz="1100" dirty="0"/>
                        <a:t>Национальная экономика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1 067 721,9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874 200,8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632 025,2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652 346,2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581 750,2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3008">
                <a:tc>
                  <a:txBody>
                    <a:bodyPr/>
                    <a:lstStyle/>
                    <a:p>
                      <a:r>
                        <a:rPr lang="ru-RU" sz="1100" dirty="0"/>
                        <a:t>Жилищно-коммунальное хозяйство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2 447 729,1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1 804 089,0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796 134,2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485 697,6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500 568,5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6468">
                <a:tc>
                  <a:txBody>
                    <a:bodyPr/>
                    <a:lstStyle/>
                    <a:p>
                      <a:r>
                        <a:rPr lang="ru-RU" sz="1100" dirty="0"/>
                        <a:t>Образование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3 215 441,5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3 932 840,2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3 512 362,4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3 846 798,7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3 839 314,3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8636">
                <a:tc>
                  <a:txBody>
                    <a:bodyPr/>
                    <a:lstStyle/>
                    <a:p>
                      <a:r>
                        <a:rPr lang="ru-RU" sz="1100" dirty="0"/>
                        <a:t>Культура, кинематография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400 239,4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273 524,9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288 725,9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278 664,4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301 652,3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ru-RU" sz="1100" kern="1200" dirty="0"/>
                        <a:t>Социальная политика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558 121,5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503 627,3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333 154,5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375 454,7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389 928,5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6953">
                <a:tc>
                  <a:txBody>
                    <a:bodyPr/>
                    <a:lstStyle/>
                    <a:p>
                      <a:r>
                        <a:rPr lang="ru-RU" sz="1100" dirty="0"/>
                        <a:t>Физическая культура и спорт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95 075,9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127 980,4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113 886,1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116 202,6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119 201,3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1858">
                <a:tc>
                  <a:txBody>
                    <a:bodyPr/>
                    <a:lstStyle/>
                    <a:p>
                      <a:r>
                        <a:rPr lang="ru-RU" sz="1100" dirty="0"/>
                        <a:t>Средства массовой информации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9 639,2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14 666,0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16 569,5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17 082,3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17 615,7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ru-RU" sz="1100" dirty="0"/>
                        <a:t>Обслуживание</a:t>
                      </a:r>
                      <a:r>
                        <a:rPr lang="ru-RU" sz="1100" baseline="0" dirty="0"/>
                        <a:t> государственного </a:t>
                      </a:r>
                      <a:r>
                        <a:rPr lang="ru-RU" sz="1100" baseline="0" dirty="0" smtClean="0"/>
                        <a:t>(муниципального) долга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945,5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7 769,4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86 675,5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160 009,0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242 025,7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Межбюджетные трансферты общего характера бюджетам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бюджетной системы Российской Федерации</a:t>
                      </a:r>
                      <a:endParaRPr lang="ru-RU" sz="11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10 506,2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491855">
                <a:tc>
                  <a:txBody>
                    <a:bodyPr/>
                    <a:lstStyle/>
                    <a:p>
                      <a:pPr marL="0" algn="r" rtl="0" eaLnBrk="1" latinLnBrk="0" hangingPunct="1"/>
                      <a:r>
                        <a:rPr kumimoji="0" lang="ru-RU" sz="1100" kern="1200" dirty="0"/>
                        <a:t>Итого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8 180 391,</a:t>
                      </a:r>
                      <a:r>
                        <a:rPr lang="en-US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</a:rPr>
                        <a:t>8 076 709,3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6 399 382,8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6 641 822,0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6 886 049,9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94248" y="834973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Arial Black" pitchFamily="34" charset="0"/>
                <a:cs typeface="Arial" panose="020B0604020202020204" pitchFamily="34" charset="0"/>
              </a:rPr>
              <a:t>т</a:t>
            </a:r>
            <a:r>
              <a:rPr lang="ru-RU" sz="1000" dirty="0" smtClean="0">
                <a:solidFill>
                  <a:schemeClr val="bg1"/>
                </a:solidFill>
                <a:latin typeface="Arial Black" pitchFamily="34" charset="0"/>
                <a:cs typeface="Arial" panose="020B0604020202020204" pitchFamily="34" charset="0"/>
              </a:rPr>
              <a:t>ыс. руб</a:t>
            </a:r>
            <a:r>
              <a:rPr lang="ru-RU" sz="1000" dirty="0">
                <a:solidFill>
                  <a:schemeClr val="bg1"/>
                </a:solidFill>
                <a:latin typeface="Arial Black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22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7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41530" y="296161"/>
            <a:ext cx="8424936" cy="360000"/>
          </a:xfrm>
          <a:prstGeom prst="roundRect">
            <a:avLst>
              <a:gd name="adj" fmla="val 50000"/>
            </a:avLst>
          </a:prstGeom>
          <a:ln/>
          <a:effectLst>
            <a:glow rad="139700">
              <a:schemeClr val="accent3">
                <a:satMod val="175000"/>
                <a:alpha val="40000"/>
              </a:schemeClr>
            </a:glow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общегосударственные вопросы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124395"/>
              </p:ext>
            </p:extLst>
          </p:nvPr>
        </p:nvGraphicFramePr>
        <p:xfrm>
          <a:off x="341530" y="781125"/>
          <a:ext cx="8424936" cy="320700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2277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47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138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8480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1126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/>
                        <a:t>Структура</a:t>
                      </a:r>
                      <a:r>
                        <a:rPr lang="ru-RU" sz="900" baseline="0" dirty="0"/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4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5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6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7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8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ru-RU" sz="900" dirty="0"/>
                        <a:t>Функционирование высшего должностного</a:t>
                      </a:r>
                      <a:r>
                        <a:rPr lang="ru-RU" sz="900" baseline="0" dirty="0"/>
                        <a:t> лица субъекта </a:t>
                      </a:r>
                      <a:r>
                        <a:rPr lang="ru-RU" sz="900" baseline="0" dirty="0" smtClean="0"/>
                        <a:t>Российской Федерации </a:t>
                      </a:r>
                      <a:r>
                        <a:rPr lang="ru-RU" sz="900" baseline="0" dirty="0"/>
                        <a:t>и муниципального образования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3 718,9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  <a:cs typeface="Arial" panose="020B0604020202020204" pitchFamily="34" charset="0"/>
                        </a:rPr>
                        <a:t>4 859,2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3 072,2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3 195,1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3 323,0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ru-RU" sz="900" dirty="0"/>
                        <a:t>Функционирование законодательных (представительных)</a:t>
                      </a:r>
                      <a:r>
                        <a:rPr lang="ru-RU" sz="900" baseline="0" dirty="0"/>
                        <a:t> органов государственной власти и представительных органов </a:t>
                      </a:r>
                      <a:r>
                        <a:rPr lang="ru-RU" sz="900" baseline="0" dirty="0" smtClean="0"/>
                        <a:t>муниципальных образований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18 382,3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  <a:cs typeface="Arial" panose="020B0604020202020204" pitchFamily="34" charset="0"/>
                        </a:rPr>
                        <a:t>23 529,4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23 468,4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23 903,6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24 758,5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Функционирование Правительства РФ, высших исполнительных</a:t>
                      </a:r>
                      <a:r>
                        <a:rPr lang="ru-RU" sz="900" baseline="0" dirty="0" smtClean="0"/>
                        <a:t> органов власти субъектов РФ, местных администраций</a:t>
                      </a:r>
                      <a:endParaRPr lang="ru-RU" sz="9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119 680,9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158 581,4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193 423,8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190 940,2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197 786,1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401067">
                <a:tc>
                  <a:txBody>
                    <a:bodyPr/>
                    <a:lstStyle/>
                    <a:p>
                      <a:r>
                        <a:rPr lang="ru-RU" sz="900" dirty="0"/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35 348,8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  <a:cs typeface="Arial" panose="020B0604020202020204" pitchFamily="34" charset="0"/>
                        </a:rPr>
                        <a:t>43 852,0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44 266,3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45 734,4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47 419,1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9347">
                <a:tc>
                  <a:txBody>
                    <a:bodyPr/>
                    <a:lstStyle/>
                    <a:p>
                      <a:r>
                        <a:rPr lang="ru-RU" sz="900" dirty="0"/>
                        <a:t>Обеспечение проведения выборов и референдумов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191,5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2 027,0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2 125,0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2 125,0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2397">
                <a:tc>
                  <a:txBody>
                    <a:bodyPr/>
                    <a:lstStyle/>
                    <a:p>
                      <a:r>
                        <a:rPr lang="ru-RU" sz="900" dirty="0"/>
                        <a:t>Резервные фонды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  <a:cs typeface="Arial" panose="020B0604020202020204" pitchFamily="34" charset="0"/>
                        </a:rPr>
                        <a:t>9 473,7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25 000,0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25 000,0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25 000,0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8203">
                <a:tc>
                  <a:txBody>
                    <a:bodyPr/>
                    <a:lstStyle/>
                    <a:p>
                      <a:r>
                        <a:rPr lang="ru-RU" sz="900" dirty="0"/>
                        <a:t>Другие общегосударственные вопросы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143 507,8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  <a:cs typeface="Arial" panose="020B0604020202020204" pitchFamily="34" charset="0"/>
                        </a:rPr>
                        <a:t>211 118,3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254 637,9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344 462,9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517 408,3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5473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100" b="1" kern="1200" dirty="0">
                          <a:effectLst/>
                        </a:rPr>
                        <a:t>Всего: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320 830,2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451 414,0</a:t>
                      </a:r>
                      <a:endParaRPr lang="ru-RU" sz="1100" b="1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i="0" u="none" strike="noStrike" dirty="0" smtClean="0">
                          <a:effectLst/>
                          <a:latin typeface="+mn-lt"/>
                        </a:rPr>
                        <a:t>545 895,6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i="0" u="none" strike="noStrike" dirty="0" smtClean="0">
                          <a:effectLst/>
                          <a:latin typeface="+mn-lt"/>
                        </a:rPr>
                        <a:t>635 361,2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i="0" u="none" strike="noStrike" dirty="0" smtClean="0">
                          <a:effectLst/>
                          <a:latin typeface="+mn-lt"/>
                        </a:rPr>
                        <a:t>817 820,0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323528" y="4293096"/>
            <a:ext cx="8460940" cy="396000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/>
          <a:effectLst>
            <a:glow rad="139700">
              <a:schemeClr val="accent3">
                <a:satMod val="175000"/>
                <a:alpha val="40000"/>
              </a:schemeClr>
            </a:glow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национальную безопасность и правоохранительную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деятельность (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189208"/>
              </p:ext>
            </p:extLst>
          </p:nvPr>
        </p:nvGraphicFramePr>
        <p:xfrm>
          <a:off x="323530" y="4797152"/>
          <a:ext cx="8496943" cy="1473818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2484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42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88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714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14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9237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Структура</a:t>
                      </a:r>
                      <a:r>
                        <a:rPr lang="ru-RU" sz="900" baseline="0" dirty="0">
                          <a:solidFill>
                            <a:schemeClr val="bg1"/>
                          </a:solidFill>
                        </a:rPr>
                        <a:t> расходов</a:t>
                      </a:r>
                      <a:endParaRPr lang="ru-RU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. (факт)</a:t>
                      </a:r>
                      <a:endParaRPr lang="ru-RU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. (оценка)</a:t>
                      </a:r>
                      <a:endParaRPr lang="ru-RU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. (прогноз)</a:t>
                      </a:r>
                      <a:endParaRPr lang="ru-RU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. (прогноз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. (прогноз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ru-RU" sz="900" dirty="0"/>
                        <a:t>Защита населения и территории от чрезвычайных ситуаций природного и техногенного характера, </a:t>
                      </a:r>
                      <a:r>
                        <a:rPr lang="ru-RU" sz="900" dirty="0" smtClean="0"/>
                        <a:t>пожарная</a:t>
                      </a:r>
                      <a:r>
                        <a:rPr lang="ru-RU" sz="900" baseline="0" dirty="0" smtClean="0"/>
                        <a:t> безопасность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64 647,0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75 791,1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73 653,9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73 905,3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75 873,4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98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900" strike="noStrike" kern="1200" dirty="0" smtClean="0">
                          <a:effectLst/>
                        </a:rPr>
                        <a:t>Другие вопросы в области национальной безопасности</a:t>
                      </a:r>
                      <a:endParaRPr lang="ru-RU" sz="900" b="0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300,0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300,0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300,0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300,0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989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100" b="1" kern="1200" dirty="0">
                          <a:effectLst/>
                        </a:rPr>
                        <a:t>Всего: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0000"/>
                        </a:lnSpc>
                      </a:pPr>
                      <a:r>
                        <a:rPr kumimoji="0" lang="ru-RU" sz="11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64 647,0</a:t>
                      </a:r>
                      <a:endParaRPr kumimoji="0" lang="ru-RU" sz="11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76 091,1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i="0" u="none" strike="noStrike" dirty="0" smtClean="0">
                          <a:effectLst/>
                          <a:latin typeface="+mn-lt"/>
                        </a:rPr>
                        <a:t>73 953,9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i="0" u="none" strike="noStrike" dirty="0" smtClean="0">
                          <a:effectLst/>
                          <a:latin typeface="+mn-lt"/>
                        </a:rPr>
                        <a:t>74 205,3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i="0" u="none" strike="noStrike" dirty="0" smtClean="0">
                          <a:effectLst/>
                          <a:latin typeface="+mn-lt"/>
                        </a:rPr>
                        <a:t>76 173,4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23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4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23528" y="204175"/>
            <a:ext cx="8424936" cy="288000"/>
          </a:xfrm>
          <a:prstGeom prst="roundRect">
            <a:avLst>
              <a:gd name="adj" fmla="val 50000"/>
            </a:avLst>
          </a:prstGeom>
          <a:solidFill>
            <a:srgbClr val="CCECFF"/>
          </a:solidFill>
          <a:ln/>
          <a:effectLst>
            <a:glow rad="139700">
              <a:schemeClr val="accent3">
                <a:satMod val="175000"/>
                <a:alpha val="40000"/>
              </a:schemeClr>
            </a:glow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национальную экономику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85172"/>
              </p:ext>
            </p:extLst>
          </p:nvPr>
        </p:nvGraphicFramePr>
        <p:xfrm>
          <a:off x="344240" y="692696"/>
          <a:ext cx="8424934" cy="24603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837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82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82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823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823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823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Структура</a:t>
                      </a:r>
                      <a:r>
                        <a:rPr lang="ru-RU" sz="900" baseline="0" dirty="0">
                          <a:solidFill>
                            <a:schemeClr val="bg1"/>
                          </a:solidFill>
                        </a:rPr>
                        <a:t> расходов</a:t>
                      </a:r>
                      <a:endParaRPr lang="ru-RU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. (факт)</a:t>
                      </a:r>
                      <a:endParaRPr lang="ru-RU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. (оценка)</a:t>
                      </a:r>
                      <a:endParaRPr lang="ru-RU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. (прогноз)</a:t>
                      </a:r>
                      <a:endParaRPr lang="ru-RU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. (прогноз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. (прогноз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6497">
                <a:tc>
                  <a:txBody>
                    <a:bodyPr/>
                    <a:lstStyle/>
                    <a:p>
                      <a:r>
                        <a:rPr lang="ru-RU" sz="900" dirty="0"/>
                        <a:t>Сельское хозяйство</a:t>
                      </a:r>
                      <a:r>
                        <a:rPr lang="ru-RU" sz="900" baseline="0" dirty="0"/>
                        <a:t> и рыболовство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21 552,4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10 357,2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18 898,0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19 092,8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19 293,2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6497">
                <a:tc>
                  <a:txBody>
                    <a:bodyPr/>
                    <a:lstStyle/>
                    <a:p>
                      <a:r>
                        <a:rPr lang="ru-RU" sz="900" dirty="0"/>
                        <a:t>Водное хозяйство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378,3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1 678,3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  <a:cs typeface="Arial" panose="020B0604020202020204" pitchFamily="34" charset="0"/>
                        </a:rPr>
                        <a:t>2 000,0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lang="ru-RU" sz="9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6497">
                <a:tc>
                  <a:txBody>
                    <a:bodyPr/>
                    <a:lstStyle/>
                    <a:p>
                      <a:r>
                        <a:rPr lang="ru-RU" sz="900" dirty="0"/>
                        <a:t>Транспорт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360 830,2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129 485,5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96 655,2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96 655,2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96 655,2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6497">
                <a:tc>
                  <a:txBody>
                    <a:bodyPr/>
                    <a:lstStyle/>
                    <a:p>
                      <a:r>
                        <a:rPr lang="ru-RU" sz="900" dirty="0"/>
                        <a:t>Дорожное хозяйство (</a:t>
                      </a:r>
                      <a:r>
                        <a:rPr lang="ru-RU" sz="900" dirty="0" smtClean="0"/>
                        <a:t>дорожные фонды)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642 900,3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576 819,2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384 598,4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421 991,8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429 483,3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6497">
                <a:tc>
                  <a:txBody>
                    <a:bodyPr/>
                    <a:lstStyle/>
                    <a:p>
                      <a:r>
                        <a:rPr lang="ru-RU" sz="900" dirty="0"/>
                        <a:t>Связь и информатика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15 485,9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6497">
                <a:tc>
                  <a:txBody>
                    <a:bodyPr/>
                    <a:lstStyle/>
                    <a:p>
                      <a:r>
                        <a:rPr lang="ru-RU" sz="900" dirty="0"/>
                        <a:t>Другие вопросы в</a:t>
                      </a:r>
                      <a:r>
                        <a:rPr lang="ru-RU" sz="900" baseline="0" dirty="0"/>
                        <a:t> области национальной экономики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26 574,8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155 860,6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smtClean="0">
                          <a:effectLst/>
                          <a:latin typeface="+mn-lt"/>
                        </a:rPr>
                        <a:t>129 873,6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114 606,4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36 318,5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5473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100" kern="1200" dirty="0">
                          <a:effectLst/>
                        </a:rPr>
                        <a:t>Всего: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1 067 721,9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874 200,8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i="0" u="none" strike="noStrike" dirty="0" smtClean="0">
                          <a:effectLst/>
                          <a:latin typeface="+mn-lt"/>
                        </a:rPr>
                        <a:t>632 025,2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i="0" u="none" strike="noStrike" dirty="0" smtClean="0">
                          <a:effectLst/>
                          <a:latin typeface="+mn-lt"/>
                        </a:rPr>
                        <a:t>652 346,2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100" b="1" i="0" u="none" strike="noStrike" dirty="0" smtClean="0">
                          <a:effectLst/>
                          <a:latin typeface="+mn-lt"/>
                        </a:rPr>
                        <a:t>581 750,2</a:t>
                      </a:r>
                      <a:endParaRPr lang="ru-RU" sz="1100" b="1" i="0" u="none" strike="noStrik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323528" y="3683520"/>
            <a:ext cx="8496944" cy="288032"/>
          </a:xfrm>
          <a:prstGeom prst="roundRect">
            <a:avLst>
              <a:gd name="adj" fmla="val 50000"/>
            </a:avLst>
          </a:prstGeom>
          <a:solidFill>
            <a:srgbClr val="CCECFF"/>
          </a:solidFill>
          <a:ln/>
          <a:effectLst>
            <a:glow rad="101600">
              <a:schemeClr val="accent3">
                <a:satMod val="175000"/>
                <a:alpha val="40000"/>
              </a:schemeClr>
            </a:glow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жилищно-коммунальное хозяйство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474562"/>
              </p:ext>
            </p:extLst>
          </p:nvPr>
        </p:nvGraphicFramePr>
        <p:xfrm>
          <a:off x="395536" y="4221088"/>
          <a:ext cx="8424938" cy="180321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0324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84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84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784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849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7849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/>
                        <a:t>Структура</a:t>
                      </a:r>
                      <a:r>
                        <a:rPr lang="ru-RU" sz="900" baseline="0" dirty="0"/>
                        <a:t> </a:t>
                      </a:r>
                      <a:r>
                        <a:rPr lang="ru-RU" sz="900" baseline="0" dirty="0" smtClean="0"/>
                        <a:t>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4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</a:t>
                      </a:r>
                    </a:p>
                    <a:p>
                      <a:pPr algn="ctr"/>
                      <a:r>
                        <a:rPr lang="ru-RU" sz="900" dirty="0"/>
                        <a:t>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5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6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7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8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5456">
                <a:tc>
                  <a:txBody>
                    <a:bodyPr/>
                    <a:lstStyle/>
                    <a:p>
                      <a:r>
                        <a:rPr lang="ru-RU" sz="900" dirty="0"/>
                        <a:t>Жилищное хозяйство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252 014,8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16 639,2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84 955,5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21 975,5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21 975,5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5456">
                <a:tc>
                  <a:txBody>
                    <a:bodyPr/>
                    <a:lstStyle/>
                    <a:p>
                      <a:r>
                        <a:rPr lang="ru-RU" sz="900" dirty="0"/>
                        <a:t>Коммунальное хозяйство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1 264 788,0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270 691,9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70 515,0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13 732,3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16 860,1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5456">
                <a:tc>
                  <a:txBody>
                    <a:bodyPr/>
                    <a:lstStyle/>
                    <a:p>
                      <a:r>
                        <a:rPr lang="ru-RU" sz="900" dirty="0"/>
                        <a:t>Благоустройство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805 388,9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1 399 613,6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519 772,0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325 421,7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333 341,6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5456">
                <a:tc>
                  <a:txBody>
                    <a:bodyPr/>
                    <a:lstStyle/>
                    <a:p>
                      <a:r>
                        <a:rPr lang="ru-RU" sz="900" dirty="0"/>
                        <a:t>Другие вопросы в</a:t>
                      </a:r>
                      <a:r>
                        <a:rPr lang="ru-RU" sz="900" baseline="0" dirty="0"/>
                        <a:t> области жилищно-коммунального хозяйства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125 537,4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117 144,3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120 891,7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124 568,1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128 391,3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5473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100" kern="1200" dirty="0">
                          <a:effectLst/>
                        </a:rPr>
                        <a:t>Всего: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2 447 729,1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1 804 089,0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796 134,2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485 697,6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500 568,5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24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74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33636" y="116632"/>
            <a:ext cx="8476728" cy="288032"/>
          </a:xfrm>
          <a:prstGeom prst="roundRect">
            <a:avLst>
              <a:gd name="adj" fmla="val 50000"/>
            </a:avLst>
          </a:prstGeom>
          <a:solidFill>
            <a:srgbClr val="CCECFF"/>
          </a:solidFill>
          <a:ln/>
          <a:effectLst>
            <a:glow rad="139700">
              <a:schemeClr val="accent3">
                <a:satMod val="175000"/>
                <a:alpha val="40000"/>
              </a:schemeClr>
            </a:glow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образование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081157"/>
              </p:ext>
            </p:extLst>
          </p:nvPr>
        </p:nvGraphicFramePr>
        <p:xfrm>
          <a:off x="349735" y="480885"/>
          <a:ext cx="8460629" cy="2246707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1487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96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0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04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040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8102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657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Структура</a:t>
                      </a:r>
                      <a:r>
                        <a:rPr lang="ru-RU" sz="900" baseline="0" dirty="0">
                          <a:solidFill>
                            <a:schemeClr val="bg1"/>
                          </a:solidFill>
                          <a:effectLst/>
                        </a:rPr>
                        <a:t> расходов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</a:rPr>
                        <a:t>202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r>
                        <a:rPr lang="ru-RU" sz="90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</a:rPr>
                        <a:t>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. (факт)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</a:rPr>
                        <a:t>202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r>
                        <a:rPr lang="ru-RU" sz="90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</a:rPr>
                        <a:t>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. (оценка)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</a:rPr>
                        <a:t>202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r>
                        <a:rPr lang="ru-RU" sz="90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</a:rPr>
                        <a:t>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. (прогноз)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</a:rPr>
                        <a:t>202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r>
                        <a:rPr lang="ru-RU" sz="90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</a:rPr>
                        <a:t>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. (прогноз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</a:rPr>
                        <a:t>202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r>
                        <a:rPr lang="ru-RU" sz="90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</a:rPr>
                        <a:t>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</a:rPr>
                        <a:t>. (прогноз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6341">
                <a:tc>
                  <a:txBody>
                    <a:bodyPr/>
                    <a:lstStyle/>
                    <a:p>
                      <a:r>
                        <a:rPr lang="ru-RU" sz="900" dirty="0"/>
                        <a:t>Дошкольное образование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1 142 066,0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1 337 295,4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1 441 494,1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1 648 543,7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1 613 214,8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6341">
                <a:tc>
                  <a:txBody>
                    <a:bodyPr/>
                    <a:lstStyle/>
                    <a:p>
                      <a:r>
                        <a:rPr lang="ru-RU" sz="900" dirty="0"/>
                        <a:t>Общее образование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1 884 954,2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2 388 278,4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1 845 386,1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1 966 877,7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1 986 431,9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6341">
                <a:tc>
                  <a:txBody>
                    <a:bodyPr/>
                    <a:lstStyle/>
                    <a:p>
                      <a:r>
                        <a:rPr lang="ru-RU" sz="900" dirty="0"/>
                        <a:t>Дополнительное образование</a:t>
                      </a:r>
                      <a:r>
                        <a:rPr lang="ru-RU" sz="900" baseline="0" dirty="0"/>
                        <a:t> детей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66 518,0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80 941,9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90 769,2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89 945,1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93 913,6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634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Профессиональная подготовка, переподготовка и повышение квалификации</a:t>
                      </a:r>
                      <a:endParaRPr kumimoji="0"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89,9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256341">
                <a:tc>
                  <a:txBody>
                    <a:bodyPr/>
                    <a:lstStyle/>
                    <a:p>
                      <a:r>
                        <a:rPr lang="ru-RU" sz="900" dirty="0" err="1"/>
                        <a:t>Молодежная</a:t>
                      </a:r>
                      <a:r>
                        <a:rPr lang="ru-RU" sz="900" dirty="0"/>
                        <a:t> </a:t>
                      </a:r>
                      <a:r>
                        <a:rPr lang="ru-RU" sz="900" dirty="0" smtClean="0"/>
                        <a:t>политика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10 139,9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8 707,6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10 268,7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10 547,0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10 836,5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6341">
                <a:tc>
                  <a:txBody>
                    <a:bodyPr/>
                    <a:lstStyle/>
                    <a:p>
                      <a:r>
                        <a:rPr lang="ru-RU" sz="900" dirty="0"/>
                        <a:t>Другие вопросы в области образования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111 673,5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117 616,9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124 444,3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130 885,2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134 917,5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ru-RU" sz="1100" dirty="0">
                          <a:effectLst/>
                        </a:rPr>
                        <a:t>Всего:</a:t>
                      </a:r>
                      <a:endParaRPr lang="ru-RU" sz="1100" b="1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3 215 441,5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3 932 840,2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3 512 362,4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3 846 798,7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3 839 314,3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333636" y="2868610"/>
            <a:ext cx="8476728" cy="288032"/>
          </a:xfrm>
          <a:prstGeom prst="roundRect">
            <a:avLst>
              <a:gd name="adj" fmla="val 50000"/>
            </a:avLst>
          </a:prstGeom>
          <a:solidFill>
            <a:srgbClr val="CCECFF"/>
          </a:solidFill>
          <a:ln/>
          <a:effectLst>
            <a:glow rad="139700">
              <a:schemeClr val="accent3">
                <a:satMod val="175000"/>
                <a:alpha val="4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культуру, кинематографию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тыс.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828280"/>
              </p:ext>
            </p:extLst>
          </p:nvPr>
        </p:nvGraphicFramePr>
        <p:xfrm>
          <a:off x="341687" y="3241494"/>
          <a:ext cx="8476730" cy="11861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2200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35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86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712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12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920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/>
                        <a:t>Структура</a:t>
                      </a:r>
                      <a:r>
                        <a:rPr lang="ru-RU" sz="900" baseline="0" dirty="0"/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4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5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6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7</a:t>
                      </a:r>
                      <a:r>
                        <a:rPr lang="ru-RU" sz="900" baseline="0" dirty="0" smtClean="0"/>
                        <a:t> </a:t>
                      </a:r>
                      <a:r>
                        <a:rPr lang="ru-RU" sz="900" dirty="0" smtClean="0"/>
                        <a:t>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8</a:t>
                      </a:r>
                      <a:r>
                        <a:rPr lang="ru-RU" sz="900" baseline="0" dirty="0" smtClean="0"/>
                        <a:t> </a:t>
                      </a:r>
                      <a:r>
                        <a:rPr lang="ru-RU" sz="900" dirty="0" smtClean="0"/>
                        <a:t>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r>
                        <a:rPr lang="ru-RU" sz="900" dirty="0"/>
                        <a:t>Культура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390 645,5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262 605,1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277 676,6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267 195,3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289 746,6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r>
                        <a:rPr lang="ru-RU" sz="900" dirty="0"/>
                        <a:t>Другие вопросы в области культуры, кинематографии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9 593,9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10 919,8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11 049,3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11 469,1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11 905,7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kern="1200" dirty="0">
                          <a:effectLst/>
                        </a:rPr>
                        <a:t>Всего: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400 239,4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273 524,9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288 725,9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278 664,4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301 652,3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333637" y="4496275"/>
            <a:ext cx="8476727" cy="288032"/>
          </a:xfrm>
          <a:prstGeom prst="roundRect">
            <a:avLst>
              <a:gd name="adj" fmla="val 50000"/>
            </a:avLst>
          </a:prstGeom>
          <a:solidFill>
            <a:srgbClr val="CCECFF"/>
          </a:solidFill>
          <a:ln/>
          <a:effectLst>
            <a:glow rad="139700">
              <a:schemeClr val="accent3">
                <a:satMod val="175000"/>
                <a:alpha val="40000"/>
              </a:schemeClr>
            </a:glow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социальную политику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530142"/>
              </p:ext>
            </p:extLst>
          </p:nvPr>
        </p:nvGraphicFramePr>
        <p:xfrm>
          <a:off x="328584" y="4869159"/>
          <a:ext cx="8486835" cy="187452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2434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53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04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230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230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8297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1107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Структура</a:t>
                      </a:r>
                      <a:r>
                        <a:rPr lang="ru-RU" sz="900" baseline="0" dirty="0">
                          <a:solidFill>
                            <a:schemeClr val="bg1"/>
                          </a:solidFill>
                        </a:rPr>
                        <a:t> расходов</a:t>
                      </a:r>
                      <a:endParaRPr lang="ru-RU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. (факт)</a:t>
                      </a:r>
                      <a:endParaRPr lang="ru-RU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. (оценка)</a:t>
                      </a:r>
                      <a:endParaRPr lang="ru-RU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. (прогноз)</a:t>
                      </a:r>
                      <a:endParaRPr lang="ru-RU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 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. (прогноз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en-US" sz="900" dirty="0" smtClean="0">
                          <a:solidFill>
                            <a:schemeClr val="bg1"/>
                          </a:solidFill>
                        </a:rPr>
                        <a:t>8 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г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. (прогноз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ru-RU" sz="900" dirty="0"/>
                        <a:t>Пенсионное обеспечение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25 985,9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31 691,0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33 143,8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34 463,1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35 835,2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ru-RU" sz="900" dirty="0"/>
                        <a:t>Социальное</a:t>
                      </a:r>
                      <a:r>
                        <a:rPr lang="ru-RU" sz="900" baseline="0" dirty="0"/>
                        <a:t> обеспечение населения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176 554,7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166 158,6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94 950,5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174 630,1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174 581,2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900" kern="1200" dirty="0"/>
                        <a:t>Охрана семьи и детства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9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353 521,1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9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305 777,7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205 060,2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166 361,5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179 512,1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900" kern="1200" dirty="0"/>
                        <a:t>Другие вопросы в области социальной политики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9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2 059,8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9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900" kern="1200" dirty="0">
                          <a:effectLst/>
                        </a:rPr>
                        <a:t>Всего:</a:t>
                      </a:r>
                      <a:endParaRPr lang="ru-RU" sz="9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558 121,5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503 627,3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333 154,5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375 454,7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389 928,5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25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7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80452" y="176198"/>
            <a:ext cx="8361273" cy="288032"/>
          </a:xfrm>
          <a:prstGeom prst="roundRect">
            <a:avLst>
              <a:gd name="adj" fmla="val 50000"/>
            </a:avLst>
          </a:prstGeom>
          <a:solidFill>
            <a:srgbClr val="CCECFF"/>
          </a:solidFill>
          <a:ln/>
          <a:effectLst>
            <a:glow rad="139700">
              <a:schemeClr val="accent3">
                <a:satMod val="175000"/>
                <a:alpha val="4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физическую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культуру</a:t>
            </a: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и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спорт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595760"/>
              </p:ext>
            </p:extLst>
          </p:nvPr>
        </p:nvGraphicFramePr>
        <p:xfrm>
          <a:off x="375474" y="542819"/>
          <a:ext cx="8388934" cy="1467069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3530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71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71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71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716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716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365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900" dirty="0">
                          <a:effectLst/>
                        </a:rPr>
                        <a:t>Структура</a:t>
                      </a:r>
                      <a:r>
                        <a:rPr lang="ru-RU" sz="900" baseline="0" dirty="0">
                          <a:effectLst/>
                        </a:rPr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effectLst/>
                        </a:rPr>
                        <a:t>202</a:t>
                      </a:r>
                      <a:r>
                        <a:rPr lang="en-US" sz="900" dirty="0" smtClean="0">
                          <a:effectLst/>
                        </a:rPr>
                        <a:t>4</a:t>
                      </a:r>
                      <a:r>
                        <a:rPr lang="ru-RU" sz="900" dirty="0" smtClean="0">
                          <a:effectLst/>
                        </a:rPr>
                        <a:t> г</a:t>
                      </a:r>
                      <a:r>
                        <a:rPr lang="ru-RU" sz="900" dirty="0">
                          <a:effectLst/>
                        </a:rPr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effectLst/>
                        </a:rPr>
                        <a:t>202</a:t>
                      </a:r>
                      <a:r>
                        <a:rPr lang="en-US" sz="900" dirty="0" smtClean="0">
                          <a:effectLst/>
                        </a:rPr>
                        <a:t>5</a:t>
                      </a:r>
                      <a:r>
                        <a:rPr lang="ru-RU" sz="900" dirty="0" smtClean="0">
                          <a:effectLst/>
                        </a:rPr>
                        <a:t> г</a:t>
                      </a:r>
                      <a:r>
                        <a:rPr lang="ru-RU" sz="900" dirty="0">
                          <a:effectLst/>
                        </a:rPr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effectLst/>
                        </a:rPr>
                        <a:t>202</a:t>
                      </a:r>
                      <a:r>
                        <a:rPr lang="en-US" sz="900" dirty="0" smtClean="0">
                          <a:effectLst/>
                        </a:rPr>
                        <a:t>6</a:t>
                      </a:r>
                      <a:r>
                        <a:rPr lang="ru-RU" sz="900" dirty="0" smtClean="0">
                          <a:effectLst/>
                        </a:rPr>
                        <a:t> г</a:t>
                      </a:r>
                      <a:r>
                        <a:rPr lang="ru-RU" sz="900" dirty="0">
                          <a:effectLst/>
                        </a:rPr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</a:rPr>
                        <a:t>202</a:t>
                      </a:r>
                      <a:r>
                        <a:rPr lang="en-US" sz="900" dirty="0" smtClean="0">
                          <a:effectLst/>
                        </a:rPr>
                        <a:t>7</a:t>
                      </a:r>
                      <a:r>
                        <a:rPr lang="ru-RU" sz="900" dirty="0" smtClean="0">
                          <a:effectLst/>
                        </a:rPr>
                        <a:t> г</a:t>
                      </a:r>
                      <a:r>
                        <a:rPr lang="ru-RU" sz="900" dirty="0">
                          <a:effectLst/>
                        </a:rPr>
                        <a:t>. (прогноз</a:t>
                      </a:r>
                      <a:r>
                        <a:rPr lang="ru-RU" sz="900" dirty="0" smtClean="0">
                          <a:effectLst/>
                        </a:rPr>
                        <a:t>)</a:t>
                      </a:r>
                      <a:endParaRPr lang="ru-RU" sz="9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</a:rPr>
                        <a:t>202</a:t>
                      </a:r>
                      <a:r>
                        <a:rPr lang="en-US" sz="900" dirty="0" smtClean="0">
                          <a:effectLst/>
                        </a:rPr>
                        <a:t>8</a:t>
                      </a:r>
                      <a:r>
                        <a:rPr lang="ru-RU" sz="900" dirty="0" smtClean="0">
                          <a:effectLst/>
                        </a:rPr>
                        <a:t> г</a:t>
                      </a:r>
                      <a:r>
                        <a:rPr lang="ru-RU" sz="900" dirty="0">
                          <a:effectLst/>
                        </a:rPr>
                        <a:t>. (прогноз</a:t>
                      </a:r>
                      <a:r>
                        <a:rPr lang="ru-RU" sz="900" dirty="0" smtClean="0">
                          <a:effectLst/>
                        </a:rPr>
                        <a:t>)</a:t>
                      </a:r>
                      <a:endParaRPr lang="ru-RU" sz="9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803">
                <a:tc>
                  <a:txBody>
                    <a:bodyPr/>
                    <a:lstStyle/>
                    <a:p>
                      <a:r>
                        <a:rPr lang="ru-RU" sz="900" dirty="0"/>
                        <a:t>Физическая культура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69 199,1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75 074,1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83 212,0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84 440,9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86 301,3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2803">
                <a:tc>
                  <a:txBody>
                    <a:bodyPr/>
                    <a:lstStyle/>
                    <a:p>
                      <a:r>
                        <a:rPr lang="ru-RU" sz="900" dirty="0"/>
                        <a:t>Массовый спорт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19 756,1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45 395,6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23 230,7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24 023,9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24 856,1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2803">
                <a:tc>
                  <a:txBody>
                    <a:bodyPr/>
                    <a:lstStyle/>
                    <a:p>
                      <a:r>
                        <a:rPr lang="ru-RU" sz="900" dirty="0"/>
                        <a:t>Другие вопросы в области физической культуры и спорта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61 20,7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75 10,7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7 443,4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7 737,8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8 043,9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effectLst/>
                        </a:rPr>
                        <a:t>Всего: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95 075,9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127 980,4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113 886,1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116 202,6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119 201,3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349835" y="2088477"/>
            <a:ext cx="8452655" cy="288032"/>
          </a:xfrm>
          <a:prstGeom prst="roundRect">
            <a:avLst>
              <a:gd name="adj" fmla="val 50000"/>
            </a:avLst>
          </a:prstGeom>
          <a:solidFill>
            <a:srgbClr val="CCECFF"/>
          </a:solidFill>
          <a:ln/>
          <a:effectLst>
            <a:glow rad="139700">
              <a:schemeClr val="accent3">
                <a:satMod val="175000"/>
                <a:alpha val="4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средства массовой информации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</a:t>
            </a: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636293"/>
              </p:ext>
            </p:extLst>
          </p:nvPr>
        </p:nvGraphicFramePr>
        <p:xfrm>
          <a:off x="377556" y="2436113"/>
          <a:ext cx="8424934" cy="9525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3955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58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588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588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588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588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/>
                        <a:t>Структура</a:t>
                      </a:r>
                      <a:r>
                        <a:rPr lang="ru-RU" sz="900" baseline="0" dirty="0"/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4</a:t>
                      </a:r>
                      <a:r>
                        <a:rPr lang="ru-RU" sz="900" baseline="0" dirty="0" smtClean="0"/>
                        <a:t> </a:t>
                      </a:r>
                      <a:r>
                        <a:rPr lang="ru-RU" sz="900" dirty="0" smtClean="0"/>
                        <a:t>г</a:t>
                      </a:r>
                      <a:r>
                        <a:rPr lang="ru-RU" sz="900" dirty="0"/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5</a:t>
                      </a:r>
                      <a:r>
                        <a:rPr lang="ru-RU" sz="900" baseline="0" dirty="0" smtClean="0"/>
                        <a:t> </a:t>
                      </a:r>
                      <a:r>
                        <a:rPr lang="ru-RU" sz="900" dirty="0" smtClean="0"/>
                        <a:t>г</a:t>
                      </a:r>
                      <a:r>
                        <a:rPr lang="ru-RU" sz="900" dirty="0"/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6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7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8</a:t>
                      </a:r>
                      <a:r>
                        <a:rPr lang="ru-RU" sz="900" baseline="0" dirty="0" smtClean="0"/>
                        <a:t> </a:t>
                      </a:r>
                      <a:r>
                        <a:rPr lang="ru-RU" sz="900" dirty="0" smtClean="0"/>
                        <a:t>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r>
                        <a:rPr lang="ru-RU" sz="900" dirty="0"/>
                        <a:t>Периодическая печать и издательства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9 639,2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14 666,0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16 569,5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17 082,3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17 615,7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effectLst/>
                        </a:rPr>
                        <a:t>Всего: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9 639,2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14 666,0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16 569,5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17 082,3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17 615,7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349834" y="3477993"/>
            <a:ext cx="8452656" cy="288032"/>
          </a:xfrm>
          <a:prstGeom prst="roundRect">
            <a:avLst>
              <a:gd name="adj" fmla="val 50000"/>
            </a:avLst>
          </a:prstGeom>
          <a:solidFill>
            <a:srgbClr val="CCECFF"/>
          </a:solidFill>
          <a:ln/>
          <a:effectLst>
            <a:glow rad="139700">
              <a:schemeClr val="accent3">
                <a:satMod val="175000"/>
                <a:alpha val="4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Расходы на обслуживание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государственного (муниципального)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долга (тыс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928287"/>
              </p:ext>
            </p:extLst>
          </p:nvPr>
        </p:nvGraphicFramePr>
        <p:xfrm>
          <a:off x="377555" y="3814638"/>
          <a:ext cx="8424936" cy="100862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3717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06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06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106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106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1063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/>
                        <a:t>Структура</a:t>
                      </a:r>
                      <a:r>
                        <a:rPr lang="ru-RU" sz="900" baseline="0" dirty="0"/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4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5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6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7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8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r>
                        <a:rPr lang="ru-RU" sz="900" dirty="0"/>
                        <a:t>Обслуживание </a:t>
                      </a:r>
                      <a:r>
                        <a:rPr lang="ru-RU" sz="900" dirty="0" smtClean="0"/>
                        <a:t>государственного (муниципального) внутреннего долга</a:t>
                      </a:r>
                      <a:endParaRPr lang="ru-RU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ru-RU" sz="9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945,5</a:t>
                      </a:r>
                      <a:endParaRPr kumimoji="0" lang="ru-RU" sz="9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7 769,4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86 675,5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160 009,0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242 025,7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effectLst/>
                        </a:rPr>
                        <a:t>Всего: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945,5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7 769,4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86 675,5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160 009,0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242 025,7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363695" y="4948548"/>
            <a:ext cx="8452656" cy="424667"/>
          </a:xfrm>
          <a:prstGeom prst="roundRect">
            <a:avLst>
              <a:gd name="adj" fmla="val 50000"/>
            </a:avLst>
          </a:prstGeom>
          <a:solidFill>
            <a:srgbClr val="CCECFF"/>
          </a:solidFill>
          <a:ln/>
          <a:effectLst>
            <a:glow rad="139700">
              <a:schemeClr val="accent3">
                <a:satMod val="175000"/>
                <a:alpha val="4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Межбюджетные 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трансферты общего характера бюджетам бюджетной системы Российской </a:t>
            </a: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Федерации 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(тыс</a:t>
            </a: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 руб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045355"/>
              </p:ext>
            </p:extLst>
          </p:nvPr>
        </p:nvGraphicFramePr>
        <p:xfrm>
          <a:off x="393715" y="5447478"/>
          <a:ext cx="8424936" cy="10744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3717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06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06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106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106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1063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5778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900" dirty="0"/>
                        <a:t>Структура</a:t>
                      </a:r>
                      <a:r>
                        <a:rPr lang="ru-RU" sz="900" baseline="0" dirty="0"/>
                        <a:t> расходов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4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(факт)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5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(оценка)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6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(прогноз)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7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202</a:t>
                      </a:r>
                      <a:r>
                        <a:rPr lang="en-US" sz="900" dirty="0" smtClean="0"/>
                        <a:t>8</a:t>
                      </a:r>
                      <a:r>
                        <a:rPr lang="ru-RU" sz="900" dirty="0" smtClean="0"/>
                        <a:t> г</a:t>
                      </a:r>
                      <a:r>
                        <a:rPr lang="ru-RU" sz="900" dirty="0"/>
                        <a:t>. (прогноз</a:t>
                      </a:r>
                      <a:r>
                        <a:rPr lang="ru-RU" sz="900" dirty="0" smtClean="0"/>
                        <a:t>)</a:t>
                      </a:r>
                      <a:endParaRPr lang="ru-RU" sz="9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Межбюджетные трансферты общего характера бюджетам</a:t>
                      </a:r>
                      <a:r>
                        <a:rPr lang="ru-RU" sz="900" baseline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бюджетной системы Российской Федерации</a:t>
                      </a:r>
                      <a:endParaRPr lang="ru-RU" sz="9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ru-RU" sz="9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9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10 506,2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ru-RU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effectLst/>
                        </a:rPr>
                        <a:t>Всего: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10 506,2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26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75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323528" y="47667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Меры социальной поддержки отдельных категорий граждан в муниципальном образовании «Город Майкоп»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860567"/>
              </p:ext>
            </p:extLst>
          </p:nvPr>
        </p:nvGraphicFramePr>
        <p:xfrm>
          <a:off x="251519" y="1484782"/>
          <a:ext cx="8640961" cy="489654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5052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994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787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05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2820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407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4465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074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Целевая</a:t>
                      </a:r>
                      <a:r>
                        <a:rPr lang="ru-RU" sz="1100" u="none" strike="noStrike" baseline="0" dirty="0" smtClean="0">
                          <a:effectLst/>
                          <a:latin typeface="+mn-lt"/>
                        </a:rPr>
                        <a:t> группа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Вид поддержки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2026</a:t>
                      </a:r>
                      <a:r>
                        <a:rPr lang="en-US" sz="11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2027 г.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2028 г.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7422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Малоимущие одиноко проживающие граждане или малоимущие семьи; приемные семьи; малоимущие многодетные семьи, имеющие в своем составе 6 и более детей до 18 лет; граждане, находящиеся в трудной жизненной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ситуации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Единовременная материальная помощь малоимущим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гражданам 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на неотложные нужды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Численность целевой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группы, чел.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2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+mn-lt"/>
                        </a:rPr>
                        <a:t>53</a:t>
                      </a:r>
                      <a:endParaRPr lang="ru-RU" sz="1100" b="1" dirty="0"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+mn-lt"/>
                        </a:rPr>
                        <a:t>53</a:t>
                      </a:r>
                      <a:endParaRPr lang="ru-RU" sz="1100" b="1" dirty="0"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+mn-lt"/>
                        </a:rPr>
                        <a:t>53</a:t>
                      </a:r>
                      <a:endParaRPr lang="ru-RU" sz="1100" b="1" dirty="0">
                        <a:latin typeface="+mn-lt"/>
                      </a:endParaRPr>
                    </a:p>
                  </a:txBody>
                  <a:tcPr marL="5729" marR="5729" marT="5729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55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Объем расходов, тыс.руб.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55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5729" marR="5729" marT="5729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1250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Малоимущие одиноко проживающие граждане или малоимущие семьи; приемные семьи; малоимущие многодетные семьи, имеющие в своем составе 6 и более детей до 18 лет; граждане, находящиеся в трудной жизненной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ситуации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Единовременная материальная помощь на газификацию домовладений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Численность целевой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группы, чел.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1250">
                <a:tc vMerge="1"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729" marR="5729" marT="5729" marB="0" anchor="ctr">
                    <a:gradFill flip="none" rotWithShape="1">
                      <a:gsLst>
                        <a:gs pos="1667">
                          <a:srgbClr val="CBD6F5"/>
                        </a:gs>
                        <a:gs pos="43000">
                          <a:srgbClr val="BCCAF2">
                            <a:lumMod val="81000"/>
                            <a:alpha val="31000"/>
                          </a:srgbClr>
                        </a:gs>
                        <a:gs pos="100000">
                          <a:srgbClr val="FFDDCE"/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729" marR="5729" marT="5729" marB="0" anchor="ctr">
                    <a:gradFill flip="none" rotWithShape="1">
                      <a:gsLst>
                        <a:gs pos="1667">
                          <a:srgbClr val="CBD6F5"/>
                        </a:gs>
                        <a:gs pos="43000">
                          <a:srgbClr val="BCCAF2">
                            <a:lumMod val="81000"/>
                            <a:alpha val="31000"/>
                          </a:srgbClr>
                        </a:gs>
                        <a:gs pos="100000">
                          <a:srgbClr val="FFDDCE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1250">
                <a:tc vMerge="1"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729" marR="5729" marT="5729" marB="0" anchor="ctr">
                    <a:gradFill flip="none" rotWithShape="1">
                      <a:gsLst>
                        <a:gs pos="1667">
                          <a:srgbClr val="CBD6F5"/>
                        </a:gs>
                        <a:gs pos="43000">
                          <a:srgbClr val="BCCAF2">
                            <a:lumMod val="81000"/>
                            <a:alpha val="31000"/>
                          </a:srgbClr>
                        </a:gs>
                        <a:gs pos="100000">
                          <a:srgbClr val="FFDDCE"/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729" marR="5729" marT="5729" marB="0" anchor="ctr">
                    <a:gradFill flip="none" rotWithShape="1">
                      <a:gsLst>
                        <a:gs pos="1667">
                          <a:srgbClr val="CBD6F5"/>
                        </a:gs>
                        <a:gs pos="43000">
                          <a:srgbClr val="BCCAF2">
                            <a:lumMod val="81000"/>
                            <a:alpha val="31000"/>
                          </a:srgbClr>
                        </a:gs>
                        <a:gs pos="100000">
                          <a:srgbClr val="FFDDCE"/>
                        </a:gs>
                      </a:gsLst>
                      <a:lin ang="5400000" scaled="1"/>
                      <a:tileRect/>
                    </a:gradFill>
                  </a:tcPr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Объем расходов, тыс. 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4327">
                <a:tc vMerge="1"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729" marR="5729" marT="5729" marB="0" anchor="ctr">
                    <a:gradFill flip="none" rotWithShape="1">
                      <a:gsLst>
                        <a:gs pos="1667">
                          <a:srgbClr val="CBD6F5"/>
                        </a:gs>
                        <a:gs pos="43000">
                          <a:srgbClr val="BCCAF2">
                            <a:lumMod val="81000"/>
                            <a:alpha val="31000"/>
                          </a:srgbClr>
                        </a:gs>
                        <a:gs pos="100000">
                          <a:srgbClr val="FFDDCE"/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729" marR="5729" marT="5729" marB="0" anchor="ctr">
                    <a:gradFill flip="none" rotWithShape="1">
                      <a:gsLst>
                        <a:gs pos="1667">
                          <a:srgbClr val="CBD6F5"/>
                        </a:gs>
                        <a:gs pos="43000">
                          <a:srgbClr val="BCCAF2">
                            <a:lumMod val="81000"/>
                            <a:alpha val="31000"/>
                          </a:srgbClr>
                        </a:gs>
                        <a:gs pos="100000">
                          <a:srgbClr val="FFDDCE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1250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Участники Великой Отечественной войны, бывшие несовершеннолетние узники фашистских лагерей, вдовы участников (инвалидов)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ВОВ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Единовременная материальная помощь на улучшение социально-бытовых условий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Численность целевой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группы, чел.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1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1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Объем расходов, тыс.руб.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1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1250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Малоимущие многодетные семьи, имеющие в своем составе 6 и более детей до 18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лет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Ежемесячное пособие многодетной семье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Численность целевой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группы, чел.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71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71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Объем расходов, тыс.руб.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71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600,0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600,0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600,0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729" marR="5729" marT="5729" marB="0" anchor="ctr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27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49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240679" y="188640"/>
            <a:ext cx="8670454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Меры социальной поддержки отдельных категорий граждан в муниципальном образовании «Город Майкоп»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575748"/>
              </p:ext>
            </p:extLst>
          </p:nvPr>
        </p:nvGraphicFramePr>
        <p:xfrm>
          <a:off x="215518" y="1297631"/>
          <a:ext cx="8712967" cy="293293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8989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159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6509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2493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0799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5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Целевая группа</a:t>
                      </a:r>
                      <a:endParaRPr lang="ru-RU" sz="11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Вид поддержки</a:t>
                      </a:r>
                      <a:endParaRPr lang="ru-RU" sz="11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kumimoji="0" lang="en-US" sz="1100" u="none" strike="noStrike" kern="1200" dirty="0" smtClean="0">
                          <a:effectLst/>
                          <a:latin typeface="+mn-lt"/>
                        </a:rPr>
                        <a:t>202</a:t>
                      </a:r>
                      <a:r>
                        <a:rPr kumimoji="0" lang="ru-RU" sz="1100" u="none" strike="noStrike" kern="1200" dirty="0" smtClean="0">
                          <a:effectLst/>
                          <a:latin typeface="+mn-lt"/>
                        </a:rPr>
                        <a:t>5 г.</a:t>
                      </a:r>
                      <a:endParaRPr kumimoji="0" lang="ru-RU" sz="11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rtl="0" eaLnBrk="1" fontAlgn="ctr" latinLnBrk="0" hangingPunct="1"/>
                      <a:r>
                        <a:rPr kumimoji="0" lang="ru-RU" sz="1100" u="none" strike="noStrike" kern="1200" dirty="0" smtClean="0">
                          <a:effectLst/>
                          <a:latin typeface="+mn-lt"/>
                        </a:rPr>
                        <a:t>2026</a:t>
                      </a:r>
                      <a:r>
                        <a:rPr kumimoji="0" lang="ru-RU" sz="1100" u="none" strike="noStrike" kern="1200" baseline="0" dirty="0" smtClean="0">
                          <a:effectLst/>
                          <a:latin typeface="+mn-lt"/>
                        </a:rPr>
                        <a:t> г.</a:t>
                      </a:r>
                      <a:endParaRPr kumimoji="0" lang="ru-RU" sz="11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rtl="0" eaLnBrk="1" fontAlgn="ctr" latinLnBrk="0" hangingPunct="1"/>
                      <a:r>
                        <a:rPr kumimoji="0" lang="en-US" sz="1100" u="none" strike="noStrike" kern="1200" dirty="0" smtClean="0">
                          <a:effectLst/>
                          <a:latin typeface="+mn-lt"/>
                        </a:rPr>
                        <a:t>202</a:t>
                      </a:r>
                      <a:r>
                        <a:rPr kumimoji="0" lang="ru-RU" sz="1100" u="none" strike="noStrike" kern="1200" dirty="0" smtClean="0">
                          <a:effectLst/>
                          <a:latin typeface="+mn-lt"/>
                        </a:rPr>
                        <a:t>7 г.</a:t>
                      </a:r>
                      <a:endParaRPr kumimoji="0" lang="ru-RU" sz="11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000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Молодые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семьи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Социальная выплата на приобретение жилья молодым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семьям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Численность целевой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группы, чел.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34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69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Объем расходов, тыс.руб.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69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36 615,4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15 000,0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15 000,0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6049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Граждане, которым присвоено звание «Почетный гражданин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муниципального образования «Город Майкоп»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Ежемесячная денежная выплата 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Численность целевой группы, чел.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24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15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Объем расходов, тыс.руб.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1 138,5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1 052,6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1 003,7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16000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Лица,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замещавшие должности 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муниципальной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службы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Пенсия за выслугу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лет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Численность целевой </a:t>
                      </a:r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группы, чел.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109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112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118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559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Объем расходов, тыс.руб.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33 143,8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34 463,1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35 835,2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78" marR="5178" marT="5179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2" b="96332" l="2393" r="95215">
                        <a14:foregroundMark x1="44482" y1="66018" x2="44482" y2="69237"/>
                        <a14:foregroundMark x1="55713" y1="68114" x2="56885" y2="69910"/>
                        <a14:foregroundMark x1="48682" y1="8683" x2="55713" y2="12949"/>
                        <a14:foregroundMark x1="15430" y1="31213" x2="15918" y2="36078"/>
                        <a14:foregroundMark x1="31348" y1="36602" x2="30811" y2="40494"/>
                        <a14:foregroundMark x1="13379" y1="22530" x2="16406" y2="20734"/>
                        <a14:foregroundMark x1="40527" y1="20434" x2="48730" y2="21482"/>
                        <a14:foregroundMark x1="69189" y1="13473" x2="86084" y2="22006"/>
                        <a14:foregroundMark x1="64014" y1="9431" x2="64648" y2="10704"/>
                        <a14:foregroundMark x1="64844" y1="15793" x2="64160" y2="17590"/>
                        <a14:foregroundMark x1="34863" y1="8907" x2="34863" y2="8907"/>
                        <a14:foregroundMark x1="34180" y1="9880" x2="34180" y2="9880"/>
                        <a14:foregroundMark x1="31982" y1="13024" x2="31982" y2="13024"/>
                        <a14:foregroundMark x1="33496" y1="16617" x2="33496" y2="16617"/>
                        <a14:foregroundMark x1="37842" y1="7335" x2="37842" y2="7335"/>
                        <a14:foregroundMark x1="38379" y1="15793" x2="38379" y2="15793"/>
                        <a14:foregroundMark x1="60645" y1="16317" x2="60645" y2="16317"/>
                        <a14:backgroundMark x1="48926" y1="7111" x2="48926" y2="7111"/>
                        <a14:backgroundMark x1="54102" y1="5539" x2="54102" y2="5539"/>
                        <a14:backgroundMark x1="43701" y1="6063" x2="43701" y2="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53"/>
          <a:stretch/>
        </p:blipFill>
        <p:spPr bwMode="auto">
          <a:xfrm>
            <a:off x="107504" y="4371741"/>
            <a:ext cx="5083289" cy="231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28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93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6">
                <a:lumMod val="40000"/>
                <a:lumOff val="60000"/>
              </a:schemeClr>
            </a:gs>
            <a:gs pos="49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239156"/>
              </p:ext>
            </p:extLst>
          </p:nvPr>
        </p:nvGraphicFramePr>
        <p:xfrm>
          <a:off x="179390" y="1125539"/>
          <a:ext cx="8751565" cy="546735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5539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085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781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9959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1781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9959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1781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63642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277757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Наименование проекта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Место реализации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Объем финансирования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alpha val="57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4">
                        <a:alpha val="57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alpha val="57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alpha val="57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Результат от реализации общественно-значимого проекта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658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 smtClean="0"/>
                        <a:t>202</a:t>
                      </a:r>
                      <a:r>
                        <a:rPr lang="ru-RU" sz="900" kern="1200" dirty="0" smtClean="0"/>
                        <a:t>4 г. </a:t>
                      </a:r>
                      <a:r>
                        <a:rPr lang="ru-RU" sz="900" kern="1200" dirty="0"/>
                        <a:t>(факт)</a:t>
                      </a:r>
                      <a:endParaRPr lang="ru-RU" sz="9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 smtClean="0"/>
                        <a:t>202</a:t>
                      </a:r>
                      <a:r>
                        <a:rPr lang="ru-RU" sz="900" kern="1200" dirty="0" smtClean="0"/>
                        <a:t>5</a:t>
                      </a:r>
                      <a:r>
                        <a:rPr lang="en-US" sz="900" kern="1200" dirty="0" smtClean="0"/>
                        <a:t> </a:t>
                      </a:r>
                      <a:r>
                        <a:rPr lang="ru-RU" sz="900" kern="1200" dirty="0" smtClean="0"/>
                        <a:t>г.</a:t>
                      </a:r>
                      <a:r>
                        <a:rPr lang="ru-RU" sz="900" kern="1200" baseline="0" dirty="0" smtClean="0"/>
                        <a:t> </a:t>
                      </a:r>
                      <a:r>
                        <a:rPr lang="ru-RU" sz="900" kern="1200" dirty="0" smtClean="0"/>
                        <a:t>(оценка</a:t>
                      </a:r>
                      <a:r>
                        <a:rPr lang="ru-RU" sz="900" kern="1200" dirty="0"/>
                        <a:t>)</a:t>
                      </a:r>
                      <a:endParaRPr lang="ru-RU" sz="9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 smtClean="0"/>
                        <a:t>202</a:t>
                      </a:r>
                      <a:r>
                        <a:rPr lang="ru-RU" sz="900" kern="1200" dirty="0" smtClean="0"/>
                        <a:t>6</a:t>
                      </a:r>
                      <a:r>
                        <a:rPr lang="en-US" sz="900" kern="1200" baseline="0" dirty="0" smtClean="0"/>
                        <a:t> </a:t>
                      </a:r>
                      <a:r>
                        <a:rPr lang="ru-RU" sz="900" kern="1200" dirty="0" smtClean="0"/>
                        <a:t>г.</a:t>
                      </a:r>
                      <a:r>
                        <a:rPr lang="ru-RU" sz="900" kern="1200" baseline="0" dirty="0" smtClean="0"/>
                        <a:t> </a:t>
                      </a:r>
                      <a:r>
                        <a:rPr lang="ru-RU" sz="900" kern="1200" dirty="0" smtClean="0"/>
                        <a:t> </a:t>
                      </a:r>
                      <a:r>
                        <a:rPr lang="ru-RU" sz="900" kern="1200" dirty="0"/>
                        <a:t>(прогноз)</a:t>
                      </a:r>
                      <a:endParaRPr lang="ru-RU" sz="9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/>
                        <a:t>2027 г. </a:t>
                      </a:r>
                      <a:r>
                        <a:rPr lang="ru-RU" sz="900" kern="1200" dirty="0"/>
                        <a:t>(прогноз)</a:t>
                      </a:r>
                      <a:endParaRPr lang="ru-RU" sz="9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 smtClean="0"/>
                        <a:t>202</a:t>
                      </a:r>
                      <a:r>
                        <a:rPr lang="ru-RU" sz="900" kern="1200" dirty="0" smtClean="0"/>
                        <a:t>8</a:t>
                      </a:r>
                      <a:r>
                        <a:rPr lang="en-US" sz="900" kern="1200" dirty="0" smtClean="0"/>
                        <a:t> </a:t>
                      </a:r>
                      <a:r>
                        <a:rPr lang="ru-RU" sz="900" kern="1200" dirty="0" smtClean="0"/>
                        <a:t>г. </a:t>
                      </a:r>
                      <a:r>
                        <a:rPr lang="ru-RU" sz="900" kern="1200" dirty="0"/>
                        <a:t>(прогноз)</a:t>
                      </a:r>
                      <a:endParaRPr lang="ru-RU" sz="9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0" marR="91450" marT="45719" marB="45719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6303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Субсидия на  </a:t>
                      </a:r>
                      <a:r>
                        <a:rPr lang="ru-RU" sz="1000" baseline="0" dirty="0">
                          <a:effectLst/>
                        </a:rPr>
                        <a:t>«</a:t>
                      </a:r>
                      <a:r>
                        <a:rPr lang="ru-RU" sz="1000" dirty="0" smtClean="0"/>
                        <a:t>Обеспечение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ru-RU" sz="1000" dirty="0" smtClean="0"/>
                        <a:t>жильем </a:t>
                      </a:r>
                      <a:r>
                        <a:rPr lang="ru-RU" sz="1000" dirty="0"/>
                        <a:t>молодых семей</a:t>
                      </a:r>
                      <a:r>
                        <a:rPr lang="ru-RU" sz="1000" dirty="0">
                          <a:effectLst/>
                        </a:rPr>
                        <a:t>»</a:t>
                      </a:r>
                      <a:endParaRPr lang="ru-RU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Муниципальное образование </a:t>
                      </a:r>
                      <a:r>
                        <a:rPr lang="ru-RU" sz="1000" baseline="0" dirty="0">
                          <a:effectLst/>
                        </a:rPr>
                        <a:t>«</a:t>
                      </a:r>
                      <a:r>
                        <a:rPr lang="ru-RU" sz="1000" dirty="0" smtClean="0"/>
                        <a:t>Город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ru-RU" sz="1000" dirty="0" smtClean="0"/>
                        <a:t>Майкоп</a:t>
                      </a:r>
                      <a:r>
                        <a:rPr lang="ru-RU" sz="1000" dirty="0">
                          <a:effectLst/>
                        </a:rPr>
                        <a:t>»</a:t>
                      </a:r>
                      <a:endParaRPr lang="ru-RU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9" marB="4571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kern="1200" dirty="0" smtClean="0"/>
                        <a:t>51 817,5</a:t>
                      </a:r>
                      <a:endParaRPr kumimoji="0" lang="ru-RU" sz="1000" b="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40 759,1</a:t>
                      </a:r>
                      <a:endParaRPr kumimoji="0" lang="ru-RU" sz="10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19" marB="4571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36 615,4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smtClean="0">
                          <a:effectLst/>
                        </a:rPr>
                        <a:t>15 000,0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smtClean="0">
                          <a:effectLst/>
                        </a:rPr>
                        <a:t>15 000,0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Увеличение</a:t>
                      </a:r>
                      <a:r>
                        <a:rPr lang="ru-RU" sz="1000" baseline="0" dirty="0" smtClean="0"/>
                        <a:t> числа молодых семей, улучшивших жилищные условия</a:t>
                      </a:r>
                      <a:endParaRPr lang="ru-RU" sz="1000" b="0" dirty="0" smtClean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9" marB="45719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9555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Праздничные</a:t>
                      </a:r>
                      <a:r>
                        <a:rPr lang="ru-RU" sz="1000" baseline="0" dirty="0"/>
                        <a:t> мероприятия (детские новогодние утренники, вручение новогодних подарков)</a:t>
                      </a:r>
                      <a:endParaRPr lang="ru-RU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Муниципальное образование </a:t>
                      </a:r>
                      <a:r>
                        <a:rPr lang="ru-RU" sz="1000" baseline="0" dirty="0">
                          <a:effectLst/>
                        </a:rPr>
                        <a:t>«</a:t>
                      </a:r>
                      <a:r>
                        <a:rPr lang="ru-RU" sz="1000" dirty="0"/>
                        <a:t>Город Майкоп</a:t>
                      </a:r>
                      <a:r>
                        <a:rPr lang="ru-RU" sz="1000" dirty="0">
                          <a:effectLst/>
                        </a:rPr>
                        <a:t>»</a:t>
                      </a:r>
                      <a:endParaRPr lang="ru-RU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9" marB="45719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kern="1200" dirty="0" smtClean="0">
                          <a:solidFill>
                            <a:schemeClr val="bg1"/>
                          </a:solidFill>
                        </a:rPr>
                        <a:t>250,0</a:t>
                      </a:r>
                      <a:endParaRPr kumimoji="0" lang="ru-RU" sz="10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212,0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0" marR="91450" marT="45719" marB="4571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250,0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250,0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250,0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Повышение социальной защищенности малообеспеченных граждан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8" marB="45718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9441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Благотворительные акции (День Победы, мероприятия, посвященные месячнику</a:t>
                      </a:r>
                      <a:r>
                        <a:rPr lang="ru-RU" sz="1000" baseline="0" dirty="0"/>
                        <a:t> «Белая трость»)</a:t>
                      </a:r>
                      <a:endParaRPr lang="ru-RU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9" marB="457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Муниципальное образование </a:t>
                      </a:r>
                      <a:r>
                        <a:rPr lang="ru-RU" sz="1000" baseline="0" dirty="0">
                          <a:effectLst/>
                        </a:rPr>
                        <a:t>«</a:t>
                      </a:r>
                      <a:r>
                        <a:rPr lang="ru-RU" sz="1000" dirty="0"/>
                        <a:t>Город Майкоп</a:t>
                      </a:r>
                      <a:r>
                        <a:rPr lang="ru-RU" sz="1000" dirty="0">
                          <a:effectLst/>
                        </a:rPr>
                        <a:t>»</a:t>
                      </a:r>
                      <a:endParaRPr lang="ru-RU" sz="1000" dirty="0"/>
                    </a:p>
                    <a:p>
                      <a:pPr algn="ctr"/>
                      <a:endParaRPr lang="ru-RU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9" marB="45719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238,6</a:t>
                      </a:r>
                      <a:endParaRPr kumimoji="0" lang="ru-RU" sz="10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50" marR="91450" marT="45719" marB="45719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188,0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0" marR="91450" marT="45719" marB="4571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150,0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Увеличение количества благотворительных акций и граждан, принявших в них участие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50" marR="91450" marT="45718" marB="45718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62089" y="775158"/>
            <a:ext cx="76886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тыс. 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2026" y="67271"/>
            <a:ext cx="8670454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Сведения о реализации общественно-значимых проектов для муниципального образования «Город Майкоп»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29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1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156628"/>
              </p:ext>
            </p:extLst>
          </p:nvPr>
        </p:nvGraphicFramePr>
        <p:xfrm>
          <a:off x="197964" y="1556793"/>
          <a:ext cx="8748072" cy="463873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2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8012"/>
                <a:gridCol w="9180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80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80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80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801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2691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Показатели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ABB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ABB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г.</a:t>
                      </a:r>
                      <a:endParaRPr lang="en-US" sz="11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(факт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ru-RU" sz="1100" b="1" i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1ABB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5 г.</a:t>
                      </a:r>
                      <a:endParaRPr lang="en-US" sz="11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(оценка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ru-RU" sz="1100" b="1" i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1ABB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6 г. (прогноз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ru-RU" sz="1100" b="1" i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1ABB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7 г. (прогноз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ru-RU" sz="1100" b="1" i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1ABB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8 г.</a:t>
                      </a:r>
                      <a:endParaRPr lang="ru-RU" sz="11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(прогноз)</a:t>
                      </a:r>
                      <a:endParaRPr lang="ru-RU" sz="1100" b="1" i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1ABB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kern="1200" dirty="0" smtClean="0"/>
                        <a:t>1.</a:t>
                      </a:r>
                      <a:r>
                        <a:rPr lang="ru-RU" sz="1100" kern="1200" baseline="0" dirty="0" smtClean="0"/>
                        <a:t> </a:t>
                      </a:r>
                      <a:r>
                        <a:rPr lang="ru-RU" sz="1100" kern="1200" dirty="0" smtClean="0"/>
                        <a:t>Объем </a:t>
                      </a:r>
                      <a:r>
                        <a:rPr lang="ru-RU" sz="1100" kern="1200" dirty="0"/>
                        <a:t>отгруженных товаров </a:t>
                      </a:r>
                      <a:r>
                        <a:rPr lang="ru-RU" sz="1100" kern="1200" baseline="0" dirty="0" smtClean="0"/>
                        <a:t> </a:t>
                      </a:r>
                      <a:r>
                        <a:rPr lang="ru-RU" sz="1100" kern="1200" dirty="0" smtClean="0"/>
                        <a:t>собственного производства,</a:t>
                      </a:r>
                      <a:r>
                        <a:rPr lang="ru-RU" sz="1100" kern="1200" baseline="0" dirty="0" smtClean="0"/>
                        <a:t> выполненных работ, услуг (по полному кругу предприятий), всего в действующих ценах</a:t>
                      </a:r>
                      <a:endParaRPr lang="ru-RU" sz="11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100" kern="1200" dirty="0" smtClean="0"/>
                        <a:t>млн. руб.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36 481,7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39 634,9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46 104,4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53 043,5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57 971,5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2653">
                <a:tc>
                  <a:txBody>
                    <a:bodyPr/>
                    <a:lstStyle/>
                    <a:p>
                      <a:r>
                        <a:rPr lang="ru-RU" sz="1100" dirty="0"/>
                        <a:t>2. Среднесписочная</a:t>
                      </a:r>
                      <a:r>
                        <a:rPr lang="ru-RU" sz="1100" baseline="0" dirty="0"/>
                        <a:t> численность по полному кругу </a:t>
                      </a:r>
                      <a:r>
                        <a:rPr lang="ru-RU" sz="1100" baseline="0" dirty="0" smtClean="0"/>
                        <a:t>предприятий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kern="1200" dirty="0" smtClean="0"/>
                        <a:t>человек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44 628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44 685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45 047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45 366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45</a:t>
                      </a:r>
                      <a:r>
                        <a:rPr lang="ru-RU" sz="1100" baseline="0" dirty="0" smtClean="0"/>
                        <a:t> 826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4279">
                <a:tc>
                  <a:txBody>
                    <a:bodyPr/>
                    <a:lstStyle/>
                    <a:p>
                      <a:r>
                        <a:rPr lang="ru-RU" sz="1100" dirty="0"/>
                        <a:t>3. Фонд оплаты труда </a:t>
                      </a:r>
                      <a:r>
                        <a:rPr lang="ru-RU" sz="1100" dirty="0" smtClean="0"/>
                        <a:t>по</a:t>
                      </a:r>
                      <a:r>
                        <a:rPr lang="ru-RU" sz="1100" baseline="0" dirty="0" smtClean="0"/>
                        <a:t> полному кругу предприятий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kern="1200" dirty="0" smtClean="0"/>
                        <a:t>млн. руб.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27 397,8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32 588,7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37 159,1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41 468,7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45 648,2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4603">
                <a:tc>
                  <a:txBody>
                    <a:bodyPr/>
                    <a:lstStyle/>
                    <a:p>
                      <a:r>
                        <a:rPr lang="ru-RU" sz="1100" dirty="0"/>
                        <a:t>4. </a:t>
                      </a:r>
                      <a:r>
                        <a:rPr lang="ru-RU" sz="1100" dirty="0" smtClean="0"/>
                        <a:t>Объем производства сельскохозяйственной</a:t>
                      </a:r>
                      <a:r>
                        <a:rPr lang="ru-RU" sz="1100" baseline="0" dirty="0" smtClean="0"/>
                        <a:t> продукции – валовое производство (во всех категориях хозяйств)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kern="1200" dirty="0" smtClean="0"/>
                        <a:t>млн. руб.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3 709,0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4 011,7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4 460,</a:t>
                      </a: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1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4 824,7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5 218,4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46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5. </a:t>
                      </a:r>
                      <a:r>
                        <a:rPr lang="ru-RU" sz="1100" dirty="0"/>
                        <a:t>Оборот розничной </a:t>
                      </a:r>
                      <a:r>
                        <a:rPr lang="ru-RU" sz="1100" dirty="0" smtClean="0"/>
                        <a:t>торговли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млн. руб.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75 902,9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83 359,6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89 294,8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93 795,3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98 034,8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4603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6. </a:t>
                      </a:r>
                      <a:r>
                        <a:rPr lang="ru-RU" sz="1100" dirty="0"/>
                        <a:t>Оборот общественного </a:t>
                      </a:r>
                      <a:r>
                        <a:rPr lang="ru-RU" sz="1100" dirty="0" smtClean="0"/>
                        <a:t>питания</a:t>
                      </a:r>
                      <a:endParaRPr lang="ru-RU" sz="11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млн. руб.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2 493,0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2 837,4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3 039,4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3 271,6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3 504,6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735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7. </a:t>
                      </a:r>
                      <a:r>
                        <a:rPr lang="ru-RU" sz="1100" dirty="0"/>
                        <a:t>Объем платных</a:t>
                      </a:r>
                      <a:r>
                        <a:rPr lang="ru-RU" sz="1100" baseline="0" dirty="0"/>
                        <a:t> услуг </a:t>
                      </a:r>
                      <a:r>
                        <a:rPr lang="ru-RU" sz="1100" baseline="0" dirty="0" smtClean="0"/>
                        <a:t>населению</a:t>
                      </a:r>
                      <a:endParaRPr lang="ru-RU" sz="11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млн. руб.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23 026,7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27 989,0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29 981,8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32 116,5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34 403,2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857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8. </a:t>
                      </a:r>
                      <a:r>
                        <a:rPr lang="ru-RU" sz="1100" dirty="0"/>
                        <a:t>Инвестиции в основной капитал </a:t>
                      </a:r>
                      <a:r>
                        <a:rPr lang="ru-RU" sz="1100" dirty="0" smtClean="0"/>
                        <a:t>(по </a:t>
                      </a:r>
                      <a:r>
                        <a:rPr lang="ru-RU" sz="1100" dirty="0"/>
                        <a:t>крупным и средним </a:t>
                      </a:r>
                      <a:r>
                        <a:rPr lang="ru-RU" sz="1100" dirty="0" smtClean="0"/>
                        <a:t>предприятиям)</a:t>
                      </a:r>
                      <a:endParaRPr lang="ru-RU" sz="11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млн. руб.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14 443,9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13 050,4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15 500,0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17 050,0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18 132,7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91580" y="188640"/>
            <a:ext cx="7560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Основные прогнозные показатели социально-экономического развития муниципального образования «Город Майкоп»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86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810900"/>
              </p:ext>
            </p:extLst>
          </p:nvPr>
        </p:nvGraphicFramePr>
        <p:xfrm>
          <a:off x="107501" y="1124335"/>
          <a:ext cx="8856986" cy="483102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1361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841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822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277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9325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252027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465259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Наименование проекта</a:t>
                      </a:r>
                      <a:endParaRPr lang="ru-RU" sz="9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3" marB="45703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Место реализации</a:t>
                      </a:r>
                      <a:endParaRPr lang="ru-RU" sz="9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3" marB="45703"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Объем финансирования</a:t>
                      </a:r>
                      <a:endParaRPr lang="ru-RU" sz="9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3" marB="45703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Результат от реализации общественно-значимого проекта</a:t>
                      </a:r>
                      <a:endParaRPr lang="ru-RU" sz="9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03" marB="45703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85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/>
                        <a:t>2024 г. </a:t>
                      </a:r>
                      <a:r>
                        <a:rPr lang="ru-RU" sz="900" kern="1200" dirty="0"/>
                        <a:t>(факт)</a:t>
                      </a:r>
                      <a:endParaRPr lang="ru-RU" sz="900" b="1" i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3" marR="91443"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/>
                        <a:t>2025 г. </a:t>
                      </a:r>
                      <a:r>
                        <a:rPr lang="ru-RU" sz="900" kern="1200" dirty="0"/>
                        <a:t>(оценка)</a:t>
                      </a:r>
                      <a:endParaRPr lang="ru-RU" sz="900" b="1" i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3" marR="91443"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/>
                        <a:t>2026 г. </a:t>
                      </a:r>
                      <a:r>
                        <a:rPr lang="ru-RU" sz="900" kern="1200" dirty="0"/>
                        <a:t>(прогноз)</a:t>
                      </a:r>
                      <a:endParaRPr lang="ru-RU" sz="900" b="1" i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3" marR="91443"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/>
                        <a:t>2027 г. </a:t>
                      </a:r>
                      <a:r>
                        <a:rPr lang="ru-RU" sz="900" kern="1200" dirty="0"/>
                        <a:t>(прогноз)</a:t>
                      </a:r>
                      <a:endParaRPr lang="ru-RU" sz="900" b="1" i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3" marR="91443"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/>
                        <a:t>2028 г. </a:t>
                      </a:r>
                      <a:r>
                        <a:rPr lang="ru-RU" sz="900" kern="1200" dirty="0"/>
                        <a:t>(прогноз)</a:t>
                      </a:r>
                      <a:endParaRPr lang="ru-RU" sz="900" b="1" i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3" marR="91443" marT="45703" marB="45703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168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Формирование современной городской среды </a:t>
                      </a:r>
                      <a:endParaRPr lang="ru-RU" sz="9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Муниципальное образование </a:t>
                      </a:r>
                      <a:r>
                        <a:rPr lang="ru-RU" sz="900" baseline="0" dirty="0">
                          <a:effectLst/>
                        </a:rPr>
                        <a:t>«</a:t>
                      </a:r>
                      <a:r>
                        <a:rPr lang="ru-RU" sz="900" dirty="0"/>
                        <a:t>Город Майкоп</a:t>
                      </a:r>
                      <a:r>
                        <a:rPr lang="ru-RU" sz="900" dirty="0">
                          <a:effectLst/>
                        </a:rPr>
                        <a:t>»</a:t>
                      </a:r>
                      <a:endParaRPr lang="ru-RU" sz="9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04" marB="4570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456 492,8</a:t>
                      </a:r>
                    </a:p>
                  </a:txBody>
                  <a:tcPr marL="91438" marR="91438" marT="45704" marB="45704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1 106 921,0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1438" marR="91438" marT="45704" marB="4570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274 895,1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78 600,2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80 238,4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Обустройство</a:t>
                      </a:r>
                      <a:r>
                        <a:rPr lang="ru-RU" sz="1000" baseline="0" dirty="0" smtClean="0"/>
                        <a:t> общественных и </a:t>
                      </a:r>
                      <a:r>
                        <a:rPr lang="ru-RU" sz="1000" dirty="0" smtClean="0"/>
                        <a:t>дворовых территорий</a:t>
                      </a:r>
                      <a:endParaRPr lang="ru-RU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704" marB="45704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17338"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Расходы по </a:t>
                      </a:r>
                      <a:r>
                        <a:rPr lang="ru-RU" sz="900" dirty="0" smtClean="0"/>
                        <a:t>подпрограмме </a:t>
                      </a:r>
                      <a:r>
                        <a:rPr lang="ru-RU" sz="900" dirty="0"/>
                        <a:t>«Доступная среда»</a:t>
                      </a:r>
                      <a:endParaRPr lang="ru-RU" sz="9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04" marB="4570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/>
                        <a:t>Муниципальное образование </a:t>
                      </a:r>
                      <a:r>
                        <a:rPr lang="ru-RU" sz="900" baseline="0" dirty="0">
                          <a:effectLst/>
                        </a:rPr>
                        <a:t>«</a:t>
                      </a:r>
                      <a:r>
                        <a:rPr lang="ru-RU" sz="900" dirty="0"/>
                        <a:t>Город Майкоп</a:t>
                      </a:r>
                      <a:r>
                        <a:rPr lang="ru-RU" sz="900" dirty="0">
                          <a:effectLst/>
                        </a:rPr>
                        <a:t>»</a:t>
                      </a:r>
                      <a:endParaRPr lang="ru-RU" sz="900" dirty="0"/>
                    </a:p>
                    <a:p>
                      <a:pPr algn="ctr"/>
                      <a:endParaRPr lang="ru-RU" sz="9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04" marB="4570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u="none" strike="noStrike" kern="1200" dirty="0" smtClean="0">
                          <a:solidFill>
                            <a:schemeClr val="bg1"/>
                          </a:solidFill>
                          <a:effectLst/>
                        </a:rPr>
                        <a:t>50,0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04" marB="45704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u="none" strike="noStrike" kern="1200" dirty="0" smtClean="0">
                          <a:solidFill>
                            <a:schemeClr val="bg1"/>
                          </a:solidFill>
                          <a:effectLst/>
                        </a:rPr>
                        <a:t>200,0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1438" marR="91438" marT="45704" marB="45704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kern="1200" dirty="0" smtClean="0"/>
                        <a:t>Увеличение числа инвалидов по зрению, обеспеченных средствами реабилитации, не вошедшими в федеральный перечень реабилитационных мероприятий, технических средств реабилитации и услуг.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kern="1200" dirty="0" smtClean="0"/>
                        <a:t>Поддержка</a:t>
                      </a:r>
                      <a:r>
                        <a:rPr kumimoji="0" lang="ru-RU" sz="1000" kern="1200" baseline="0" dirty="0" smtClean="0"/>
                        <a:t> творческих коллективов художественной самодеятельности и любительских объединений инвалидов, городского Дома культуры «Гигант».</a:t>
                      </a:r>
                      <a:endParaRPr kumimoji="0" lang="ru-RU" sz="1000" kern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04" marB="45704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58208"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Расходы по нацпроекту</a:t>
                      </a:r>
                      <a:r>
                        <a:rPr lang="ru-RU" sz="900" baseline="0" dirty="0"/>
                        <a:t> «Безопасные и качественные дороги»</a:t>
                      </a:r>
                      <a:endParaRPr lang="ru-RU" sz="9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Муниципальное образование «Город Майкоп»</a:t>
                      </a:r>
                    </a:p>
                    <a:p>
                      <a:pPr algn="ctr"/>
                      <a:endParaRPr lang="ru-RU" sz="9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8" marR="91438" marT="45704" marB="457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202 207,6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179 393,9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04" marB="45704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u="none" strike="noStrike" kern="1200" dirty="0" smtClean="0">
                          <a:effectLst/>
                        </a:rPr>
                        <a:t>202 000,0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000" u="none" strike="noStrike" kern="1200" dirty="0" smtClean="0">
                          <a:effectLst/>
                        </a:rPr>
                        <a:t>202 000,0</a:t>
                      </a:r>
                      <a:endParaRPr kumimoji="0"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u="none" strike="noStrike" kern="1200" dirty="0" smtClean="0">
                          <a:effectLst/>
                        </a:rPr>
                        <a:t>202 000,0</a:t>
                      </a:r>
                      <a:endParaRPr kumimoji="0" lang="ru-RU" sz="1000" b="0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Ремонт дорог, обустройство</a:t>
                      </a:r>
                      <a:r>
                        <a:rPr lang="ru-RU" sz="1000" baseline="0" dirty="0" smtClean="0"/>
                        <a:t> </a:t>
                      </a:r>
                      <a:r>
                        <a:rPr lang="ru-RU" sz="1000" dirty="0" smtClean="0"/>
                        <a:t>участков дорог элементами безопасности дорожного движения (установка светофоров, ограждений и искусственных неровностей)</a:t>
                      </a:r>
                    </a:p>
                    <a:p>
                      <a:pPr algn="ctr"/>
                      <a:endParaRPr lang="ru-RU" sz="100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704" marB="45704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84512" y="636658"/>
            <a:ext cx="73039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 err="1">
                <a:solidFill>
                  <a:schemeClr val="bg1"/>
                </a:solidFill>
              </a:rPr>
              <a:t>тыс.руб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4451" y="190574"/>
            <a:ext cx="8670454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Сведения о реализации общественно-значимых проектов для муниципального образования «Город Майкоп»  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61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" y="-2563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16632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Программно-целевые расходы муниципального образования «Город Майкоп» в </a:t>
            </a:r>
            <a:r>
              <a:rPr lang="ru-RU" b="1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2026 </a:t>
            </a:r>
            <a:r>
              <a:rPr lang="ru-RU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году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366" y="955921"/>
            <a:ext cx="82292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1400" dirty="0">
                <a:solidFill>
                  <a:schemeClr val="bg1"/>
                </a:solidFill>
                <a:cs typeface="Arial" panose="020B0604020202020204" pitchFamily="34" charset="0"/>
              </a:rPr>
              <a:t>Интегрированные в бюджетный процесс муниципальные программы муниципального образования «Город Майкоп» учитывают все направления социально-экономического развития муниципального образования и позволяют более четко определить приоритеты использования бюджетных средств и, следовательно, создают условия для повышения качества бюджетного планирования, эффективности, гибкости и результативности использования бюджетных средств. 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012977239"/>
              </p:ext>
            </p:extLst>
          </p:nvPr>
        </p:nvGraphicFramePr>
        <p:xfrm>
          <a:off x="-468560" y="2393504"/>
          <a:ext cx="771503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31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3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845" y="200834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Расходы бюджета муниципального образования «Город Майкоп» на реализацию муниципальных программ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382625"/>
              </p:ext>
            </p:extLst>
          </p:nvPr>
        </p:nvGraphicFramePr>
        <p:xfrm>
          <a:off x="107505" y="1039525"/>
          <a:ext cx="8928991" cy="5701992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8245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08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208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089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2089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2089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365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Наименование программ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2024 г. 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(факт)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2025 г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(оценка)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2026 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г.</a:t>
                      </a:r>
                      <a:r>
                        <a:rPr lang="ru-RU" sz="1100" baseline="0" dirty="0">
                          <a:solidFill>
                            <a:schemeClr val="bg1"/>
                          </a:solidFill>
                        </a:rPr>
                        <a:t> 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2027 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г.</a:t>
                      </a:r>
                      <a:r>
                        <a:rPr lang="ru-RU" sz="1100" baseline="0" dirty="0">
                          <a:solidFill>
                            <a:schemeClr val="bg1"/>
                          </a:solidFill>
                        </a:rPr>
                        <a:t> (прогноз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ru-RU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2028 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г.</a:t>
                      </a:r>
                      <a:r>
                        <a:rPr lang="ru-RU" sz="1100" baseline="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</a:rPr>
                        <a:t>прогноз)</a:t>
                      </a:r>
                      <a:endParaRPr lang="ru-RU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B2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сельского хозяйства и регулирование рынков сельскохозяйственной продукции, сырья и продовольствия в муниципальном образовании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4 184,0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5 265,9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8 469,3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8 664,1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8 864,5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общественного пассажирского транспорта в муниципальном образовании «Город Майкоп»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336 845,2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123 485,5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96 655,2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96 655,2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96 655,2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Информатизация</a:t>
                      </a:r>
                      <a:r>
                        <a:rPr lang="ru-RU" sz="11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100" u="none" strike="noStrike" baseline="0" dirty="0">
                          <a:effectLst/>
                        </a:rPr>
                        <a:t>Администрации </a:t>
                      </a:r>
                      <a:r>
                        <a:rPr lang="ru-RU" sz="1100" u="none" strike="noStrike" dirty="0">
                          <a:effectLst/>
                        </a:rPr>
                        <a:t>муниципального образования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15 773,0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11 663,5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35 009,5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22 502,0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20 627,1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системы образования муниципального образования «Город Майкоп</a:t>
                      </a:r>
                      <a:r>
                        <a:rPr lang="ru-RU" sz="1100" u="none" strike="noStrike" dirty="0" smtClean="0">
                          <a:effectLst/>
                        </a:rPr>
                        <a:t>»</a:t>
                      </a:r>
                      <a:endParaRPr lang="ru-RU" sz="1100" u="none" strike="noStrike" dirty="0"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3 179 097,4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3 878 532,3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3 477 739,7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3 814 897,9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3 807 133,3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территориального общественного самоуправления в муниципальном образовании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36 513,6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58 591,0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60 758,4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60 758,4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60 758,4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культуры</a:t>
                      </a:r>
                      <a:r>
                        <a:rPr lang="ru-RU" sz="1100" u="none" strike="noStrike" baseline="0" dirty="0">
                          <a:effectLst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</a:rPr>
                        <a:t>муниципального образования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508 296,1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399 839,4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371 470,5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343 072,6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288 520,2</a:t>
                      </a:r>
                      <a:endParaRPr lang="ru-RU" sz="11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err="1" smtClean="0">
                          <a:effectLst/>
                        </a:rPr>
                        <a:t>Молодежь</a:t>
                      </a:r>
                      <a:r>
                        <a:rPr lang="ru-RU" sz="1100" u="none" strike="noStrike" dirty="0" smtClean="0">
                          <a:effectLst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</a:rPr>
                        <a:t>столицы </a:t>
                      </a:r>
                      <a:r>
                        <a:rPr lang="ru-RU" sz="1100" u="none" strike="noStrike" dirty="0" smtClean="0">
                          <a:effectLst/>
                        </a:rPr>
                        <a:t>Адыгеи</a:t>
                      </a:r>
                      <a:endParaRPr lang="ru-RU" sz="1100" u="none" strike="noStrike" dirty="0"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10 139,9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8 707,6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10</a:t>
                      </a:r>
                      <a:r>
                        <a:rPr lang="ru-RU" sz="1100" u="none" strike="noStrike" baseline="0" dirty="0" smtClean="0">
                          <a:effectLst/>
                        </a:rPr>
                        <a:t> 268,7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10 547,0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10 836,5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О </a:t>
                      </a:r>
                      <a:r>
                        <a:rPr lang="ru-RU" sz="1100" u="none" strike="noStrike" dirty="0">
                          <a:effectLst/>
                        </a:rPr>
                        <a:t>противодействии коррупции в муниципальном образовании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238,9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310,0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350,0</a:t>
                      </a:r>
                      <a:endParaRPr lang="ru-RU" sz="11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35" marB="45735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350,0</a:t>
                      </a:r>
                      <a:endParaRPr lang="ru-RU" sz="11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35" marB="45735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kern="1200" dirty="0" smtClean="0"/>
                        <a:t>350,0</a:t>
                      </a:r>
                      <a:endParaRPr kumimoji="0" lang="ru-RU" sz="1100" b="1" kern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4" marR="91444" marT="45735" marB="45735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Управление </a:t>
                      </a:r>
                      <a:r>
                        <a:rPr lang="ru-RU" sz="1100" u="none" strike="noStrike" dirty="0">
                          <a:effectLst/>
                        </a:rPr>
                        <a:t>муниципальными </a:t>
                      </a:r>
                      <a:r>
                        <a:rPr lang="ru-RU" sz="1100" u="none" strike="noStrike" dirty="0" smtClean="0">
                          <a:effectLst/>
                        </a:rPr>
                        <a:t>финансами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23 605,3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35 001,8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115 188,1</a:t>
                      </a:r>
                      <a:endParaRPr lang="ru-RU" sz="11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3" marB="45703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189 472,5</a:t>
                      </a:r>
                      <a:endParaRPr lang="ru-RU" sz="11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3" marB="45703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272 672,1</a:t>
                      </a:r>
                      <a:endParaRPr lang="ru-RU" sz="11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3" marB="45703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средств массовой информации в муниципальном образовании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9 639,2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14 666,0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16 569,5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17 082,3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17 615,7</a:t>
                      </a:r>
                      <a:endParaRPr kumimoji="0" lang="ru-RU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жилищно-коммунального, дорожного хозяйства и благоустройства в муниципальном образовании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2 274 592,8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1 230 943,2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875 034,9</a:t>
                      </a:r>
                      <a:endParaRPr kumimoji="0" lang="ru-RU" sz="1100" b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806</a:t>
                      </a:r>
                      <a:r>
                        <a:rPr kumimoji="0" lang="ru-RU" sz="1100" b="0" kern="12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266,6</a:t>
                      </a:r>
                      <a:endParaRPr kumimoji="0" lang="ru-RU" sz="1100" b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826 990,8</a:t>
                      </a:r>
                      <a:endParaRPr kumimoji="0" lang="ru-RU" sz="1100" b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Обеспечение </a:t>
                      </a:r>
                      <a:r>
                        <a:rPr lang="ru-RU" sz="1100" u="none" strike="noStrike" dirty="0">
                          <a:effectLst/>
                        </a:rPr>
                        <a:t>деятельности и реализации полномочий Комитета по управлению имуществом муниципального образования «Город Майкоп»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40 386,5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51 985,7</a:t>
                      </a:r>
                      <a:endParaRPr lang="ru-RU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54 156,7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</a:rPr>
                        <a:t>55 994,9</a:t>
                      </a:r>
                      <a:endParaRPr lang="ru-RU" sz="1000" b="1" u="none" strike="noStrike" dirty="0" smtClean="0">
                        <a:effectLst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 smtClean="0">
                          <a:effectLst/>
                        </a:rPr>
                        <a:t>57 833,0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94415" y="777915"/>
            <a:ext cx="686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тыс.руб</a:t>
            </a:r>
            <a:r>
              <a:rPr lang="ru-RU" sz="11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4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6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332656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Расходы бюджета муниципального образования «Город Майкоп» на реализацию муниципальных программ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042041"/>
              </p:ext>
            </p:extLst>
          </p:nvPr>
        </p:nvGraphicFramePr>
        <p:xfrm>
          <a:off x="107504" y="1562147"/>
          <a:ext cx="8905466" cy="4364067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6221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566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566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566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5666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5666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206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Наименование программ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2024 г. 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(факт)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2025 г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(оценка)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2026 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г.</a:t>
                      </a:r>
                      <a:r>
                        <a:rPr lang="ru-RU" sz="1100" baseline="0" dirty="0">
                          <a:solidFill>
                            <a:schemeClr val="bg1"/>
                          </a:solidFill>
                        </a:rPr>
                        <a:t> 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2027 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г.</a:t>
                      </a:r>
                      <a:r>
                        <a:rPr lang="ru-RU" sz="1100" baseline="0" dirty="0">
                          <a:solidFill>
                            <a:schemeClr val="bg1"/>
                          </a:solidFill>
                        </a:rPr>
                        <a:t> (прогноз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ru-RU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B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2028 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г.</a:t>
                      </a:r>
                      <a:r>
                        <a:rPr lang="ru-RU" sz="1100" baseline="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</a:rPr>
                        <a:t>прогноз)</a:t>
                      </a:r>
                      <a:endParaRPr lang="ru-RU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B2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Формирование </a:t>
                      </a:r>
                      <a:r>
                        <a:rPr lang="ru-RU" sz="1100" u="none" strike="noStrike" dirty="0">
                          <a:effectLst/>
                        </a:rPr>
                        <a:t>современной городской среды в </a:t>
                      </a:r>
                      <a:r>
                        <a:rPr lang="ru-RU" sz="1100" u="none" strike="noStrike" baseline="0" dirty="0">
                          <a:effectLst/>
                        </a:rPr>
                        <a:t>муниципальном образовании </a:t>
                      </a:r>
                      <a:r>
                        <a:rPr lang="ru-RU" sz="1100" u="none" strike="noStrike" dirty="0">
                          <a:effectLst/>
                        </a:rPr>
                        <a:t>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456 492,8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1 121 877,0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kern="1200" dirty="0" smtClean="0"/>
                        <a:t>274 895,1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kern="1200" dirty="0" smtClean="0"/>
                        <a:t>78 600,2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80 238,4</a:t>
                      </a:r>
                      <a:endParaRPr kumimoji="0" lang="ru-RU" sz="1100" b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 smtClean="0">
                          <a:effectLst/>
                        </a:rPr>
                        <a:t>Экономическое </a:t>
                      </a:r>
                      <a:r>
                        <a:rPr lang="ru-RU" sz="1100" u="none" strike="noStrike" dirty="0">
                          <a:effectLst/>
                        </a:rPr>
                        <a:t>развитие и формирование</a:t>
                      </a:r>
                      <a:r>
                        <a:rPr lang="ru-RU" sz="1100" u="none" strike="noStrike" baseline="0" dirty="0">
                          <a:effectLst/>
                        </a:rPr>
                        <a:t> инвестиционной привлекательности</a:t>
                      </a:r>
                      <a:r>
                        <a:rPr lang="ru-RU" sz="1100" u="none" strike="noStrike" dirty="0">
                          <a:effectLst/>
                        </a:rPr>
                        <a:t> муниципального образования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263,1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981,0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3 605,3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3 605,3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3 605,3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Профилактика </a:t>
                      </a:r>
                      <a:r>
                        <a:rPr lang="ru-RU" sz="1100" u="none" strike="noStrike" dirty="0">
                          <a:effectLst/>
                        </a:rPr>
                        <a:t>правонарушений и обеспечение безопасности жизнедеятельности населения на территории муниципального образования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64 503,6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78 796,2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87 638,1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87 889,5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89 857,6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Социальная </a:t>
                      </a:r>
                      <a:r>
                        <a:rPr lang="ru-RU" sz="1100" u="none" strike="noStrike" dirty="0">
                          <a:effectLst/>
                        </a:rPr>
                        <a:t>поддержка отдельных категорий</a:t>
                      </a:r>
                      <a:r>
                        <a:rPr lang="ru-RU" sz="1100" u="none" strike="noStrike" baseline="0" dirty="0">
                          <a:effectLst/>
                        </a:rPr>
                        <a:t> граждан муниципального образования </a:t>
                      </a:r>
                      <a:r>
                        <a:rPr lang="ru-RU" sz="1100" u="none" strike="noStrike" dirty="0">
                          <a:effectLst/>
                        </a:rPr>
                        <a:t>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143 034,7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154 205,2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93 404,5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173 170,0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173 170,0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Улучшение </a:t>
                      </a:r>
                      <a:r>
                        <a:rPr lang="ru-RU" sz="1100" u="none" strike="noStrike" dirty="0">
                          <a:effectLst/>
                        </a:rPr>
                        <a:t>жилищных условий граждан, проживающих в муниципальном образовании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505 759,6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309 095,7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217 013,2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170 034,5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183 185,1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</a:rPr>
                        <a:t>Развитие </a:t>
                      </a:r>
                      <a:r>
                        <a:rPr lang="ru-RU" sz="1100" u="none" strike="noStrike" dirty="0">
                          <a:effectLst/>
                        </a:rPr>
                        <a:t>физической культуры и спорта, формирование здорового образа жизни населения муниципального образования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94 896,2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127 135,9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112 130,7</a:t>
                      </a:r>
                      <a:endParaRPr kumimoji="0"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114 446,0</a:t>
                      </a:r>
                      <a:endParaRPr kumimoji="0"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117 436,1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Укрепление общественного здоровья населения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муниципального образования «Город Майкоп»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30,0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30,0</a:t>
                      </a:r>
                      <a:endParaRPr kumimoji="0"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kern="1200" dirty="0" smtClean="0"/>
                        <a:t>31,2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kern="1200" dirty="0" smtClean="0"/>
                        <a:t>32,4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kern="1200" dirty="0" smtClean="0"/>
                        <a:t>41,0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068">
                <a:tc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>
                          <a:effectLst/>
                        </a:rPr>
                        <a:t>Итого: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935" marR="6935" marT="693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7 704 </a:t>
                      </a: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291,9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7 611 </a:t>
                      </a: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112,9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5 910 </a:t>
                      </a: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388,6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6 054 </a:t>
                      </a: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041,4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6 116 </a:t>
                      </a: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390,3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78082" y="1176760"/>
            <a:ext cx="686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тыс.руб</a:t>
            </a:r>
            <a:r>
              <a:rPr lang="ru-RU" sz="11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33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116634"/>
            <a:ext cx="9142216" cy="12157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Муниципальная программа «Развитие сельского хозяйства и регулирование рынков сельскохозяйственной продукции, сырья и продовольствия в муниципальном образовании «Город Майкоп»</a:t>
            </a:r>
          </a:p>
          <a:p>
            <a:pPr algn="ctr">
              <a:defRPr/>
            </a:pPr>
            <a:endParaRPr lang="en-US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реализации: 20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4136193" y="1440071"/>
            <a:ext cx="4684278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Цель</a:t>
            </a:r>
            <a:r>
              <a:rPr lang="ru-RU" alt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  <a:endParaRPr lang="ru-RU" altLang="ru-RU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>
              <a:spcBef>
                <a:spcPct val="0"/>
              </a:spcBef>
              <a:buNone/>
            </a:pPr>
            <a:r>
              <a:rPr lang="ru-RU" altLang="ru-RU" sz="1050" dirty="0">
                <a:solidFill>
                  <a:schemeClr val="bg1"/>
                </a:solidFill>
                <a:latin typeface="+mn-lt"/>
              </a:rPr>
              <a:t>Обеспечение устойчивого роста объема сельскохозяйственной продукции, производимой на территории муниципального образования «Город Майкоп», а также повышение конкурентоспособности данной </a:t>
            </a:r>
            <a:r>
              <a:rPr lang="ru-RU" altLang="ru-RU" sz="1050" dirty="0" smtClean="0">
                <a:solidFill>
                  <a:schemeClr val="bg1"/>
                </a:solidFill>
                <a:latin typeface="+mn-lt"/>
              </a:rPr>
              <a:t>продукции.</a:t>
            </a:r>
            <a:endParaRPr lang="ru-RU" altLang="ru-RU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4136194" y="2284265"/>
            <a:ext cx="4684279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</a:p>
          <a:p>
            <a:pPr algn="just" fontAlgn="t"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1. Популяризация </a:t>
            </a:r>
            <a:r>
              <a:rPr lang="ru-RU" sz="1000" dirty="0">
                <a:solidFill>
                  <a:schemeClr val="bg1"/>
                </a:solidFill>
              </a:rPr>
              <a:t>сельскохозяйственного производства и развитие малых форм хозяйствования на селе. </a:t>
            </a:r>
          </a:p>
          <a:p>
            <a:pPr algn="just" fontAlgn="t"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2. Создание </a:t>
            </a:r>
            <a:r>
              <a:rPr lang="ru-RU" sz="1000" dirty="0">
                <a:solidFill>
                  <a:schemeClr val="bg1"/>
                </a:solidFill>
              </a:rPr>
              <a:t>условий для развития сельскохозяйственного </a:t>
            </a:r>
            <a:r>
              <a:rPr lang="ru-RU" sz="1000" dirty="0" smtClean="0">
                <a:solidFill>
                  <a:schemeClr val="bg1"/>
                </a:solidFill>
              </a:rPr>
              <a:t>производства</a:t>
            </a:r>
            <a:r>
              <a:rPr lang="ru-RU" sz="900" dirty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048018"/>
              </p:ext>
            </p:extLst>
          </p:nvPr>
        </p:nvGraphicFramePr>
        <p:xfrm>
          <a:off x="264320" y="3356993"/>
          <a:ext cx="8615363" cy="338413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5270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84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84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4101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2062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984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1535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rgbClr val="3152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 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</a:t>
                      </a:r>
                      <a:r>
                        <a:rPr lang="ru-RU" sz="1100" dirty="0" smtClean="0"/>
                        <a:t>)</a:t>
                      </a:r>
                      <a:endParaRPr lang="ru-RU" sz="1100" dirty="0"/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</a:t>
                      </a:r>
                    </a:p>
                    <a:p>
                      <a:pPr algn="ctr"/>
                      <a:r>
                        <a:rPr lang="ru-RU" sz="1100" dirty="0" smtClean="0"/>
                        <a:t>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2028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7975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ru-RU" sz="1050" b="1" kern="12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184,0</a:t>
                      </a:r>
                      <a:endParaRPr kumimoji="0" lang="ru-RU" sz="105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5 265,9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8 469,3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8 664 ,1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864,5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4625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Увеличение объемов валового сбора зерновых и зернобобовых культур в хозяйствах всех категорий по отношению к предыдущему году,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</a:rPr>
                        <a:t>104,1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</a:rPr>
                        <a:t>104,3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</a:rPr>
                        <a:t>104,5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Увеличение объемов валового сбора масличных культур в хозяйствах всех категорий по отношению к предыдущему году,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</a:rPr>
                        <a:t>104,1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mtClean="0">
                          <a:effectLst/>
                          <a:latin typeface="+mn-lt"/>
                          <a:ea typeface="Times New Roman"/>
                        </a:rPr>
                        <a:t>104,3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mtClean="0">
                          <a:effectLst/>
                          <a:latin typeface="+mn-lt"/>
                          <a:ea typeface="Times New Roman"/>
                        </a:rPr>
                        <a:t>104,5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mtClean="0">
                          <a:effectLst/>
                          <a:latin typeface="+mn-lt"/>
                          <a:ea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mtClean="0">
                          <a:effectLst/>
                          <a:latin typeface="+mn-lt"/>
                          <a:ea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Увеличение объемов валового сбора овощей в хозяйствах всех категорий по отношению к предыдущему году,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mtClean="0">
                          <a:effectLst/>
                          <a:latin typeface="+mn-lt"/>
                          <a:ea typeface="Times New Roman"/>
                        </a:rPr>
                        <a:t>104,1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mtClean="0">
                          <a:effectLst/>
                          <a:latin typeface="+mn-lt"/>
                          <a:ea typeface="Times New Roman"/>
                        </a:rPr>
                        <a:t>104,3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mtClean="0">
                          <a:effectLst/>
                          <a:latin typeface="+mn-lt"/>
                          <a:ea typeface="Times New Roman"/>
                        </a:rPr>
                        <a:t>104,5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mtClean="0">
                          <a:effectLst/>
                          <a:latin typeface="+mn-lt"/>
                          <a:ea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mtClean="0">
                          <a:effectLst/>
                          <a:latin typeface="+mn-lt"/>
                          <a:ea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Увеличение объемов </a:t>
                      </a:r>
                      <a:r>
                        <a:rPr lang="ru-RU" sz="900" u="none" strike="noStrike" dirty="0" smtClean="0">
                          <a:effectLst/>
                        </a:rPr>
                        <a:t>производства </a:t>
                      </a:r>
                      <a:r>
                        <a:rPr lang="ru-RU" sz="900" u="none" strike="noStrike" dirty="0">
                          <a:effectLst/>
                        </a:rPr>
                        <a:t>скота и птицы на убой (в живом весе) в хозяйствах всех категорий по отношению к предыдущему году,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mtClean="0">
                          <a:effectLst/>
                          <a:latin typeface="+mn-lt"/>
                          <a:ea typeface="Times New Roman"/>
                        </a:rPr>
                        <a:t>104,1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mtClean="0">
                          <a:effectLst/>
                          <a:latin typeface="+mn-lt"/>
                          <a:ea typeface="Times New Roman"/>
                        </a:rPr>
                        <a:t>104,3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mtClean="0">
                          <a:effectLst/>
                          <a:latin typeface="+mn-lt"/>
                          <a:ea typeface="Times New Roman"/>
                        </a:rPr>
                        <a:t>104,5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mtClean="0">
                          <a:effectLst/>
                          <a:latin typeface="+mn-lt"/>
                          <a:ea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mtClean="0">
                          <a:effectLst/>
                          <a:latin typeface="+mn-lt"/>
                          <a:ea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Увеличение объемов производства молока в хозяйствах всех категорий по отношению к предыдущему году,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mtClean="0">
                          <a:effectLst/>
                          <a:latin typeface="+mn-lt"/>
                          <a:ea typeface="Times New Roman"/>
                        </a:rPr>
                        <a:t>104,1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mtClean="0">
                          <a:effectLst/>
                          <a:latin typeface="+mn-lt"/>
                          <a:ea typeface="Times New Roman"/>
                        </a:rPr>
                        <a:t>104,3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mtClean="0">
                          <a:effectLst/>
                          <a:latin typeface="+mn-lt"/>
                          <a:ea typeface="Times New Roman"/>
                        </a:rPr>
                        <a:t>104,5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mtClean="0">
                          <a:effectLst/>
                          <a:latin typeface="+mn-lt"/>
                          <a:ea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smtClean="0">
                          <a:effectLst/>
                          <a:latin typeface="+mn-lt"/>
                          <a:ea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Увеличение объемов производства яиц в хозяйствах всех категорий по отношению к предыдущему году,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</a:rPr>
                        <a:t>104,1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</a:rPr>
                        <a:t>104,3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</a:rPr>
                        <a:t>104,5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r="13221" b="10170"/>
          <a:stretch/>
        </p:blipFill>
        <p:spPr>
          <a:xfrm>
            <a:off x="262536" y="1092449"/>
            <a:ext cx="3342218" cy="233178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3" y="44624"/>
            <a:ext cx="8784976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Муниципальная программа </a:t>
            </a:r>
            <a:endParaRPr lang="ru-RU" sz="1600" b="1" dirty="0" smtClean="0">
              <a:solidFill>
                <a:srgbClr val="FF9933"/>
              </a:solidFill>
              <a:latin typeface="Arial Black" pitchFamily="34" charset="0"/>
              <a:ea typeface="+mj-ea"/>
              <a:cs typeface="Times New Roman" pitchFamily="18" charset="0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600" b="1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Развитие общественного пассажирского транспорта в муниципальном образовании «Город Майкоп»</a:t>
            </a:r>
          </a:p>
          <a:p>
            <a:pPr algn="ctr"/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09457" y="1567172"/>
            <a:ext cx="4795942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 smtClean="0">
                <a:solidFill>
                  <a:schemeClr val="bg1"/>
                </a:solidFill>
                <a:cs typeface="Arial" panose="020B0604020202020204" pitchFamily="34" charset="0"/>
              </a:rPr>
              <a:t>Развитие </a:t>
            </a:r>
            <a:r>
              <a:rPr lang="ru-RU" sz="1100" dirty="0">
                <a:solidFill>
                  <a:schemeClr val="bg1"/>
                </a:solidFill>
                <a:cs typeface="Arial" panose="020B0604020202020204" pitchFamily="34" charset="0"/>
              </a:rPr>
              <a:t>устойчиво функционирующей, экономически эффективной, привлекательной и доступной для всех слоев населения системы городского пассажирского транспорта на территории муниципального образования «Город Майкоп</a:t>
            </a:r>
            <a:r>
              <a:rPr lang="ru-RU" sz="1100" dirty="0" smtClean="0">
                <a:solidFill>
                  <a:schemeClr val="bg1"/>
                </a:solidFill>
                <a:cs typeface="Arial" panose="020B0604020202020204" pitchFamily="34" charset="0"/>
              </a:rPr>
              <a:t>».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09457" y="2669397"/>
            <a:ext cx="4938843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t">
              <a:spcAft>
                <a:spcPts val="300"/>
              </a:spcAft>
            </a:pPr>
            <a:r>
              <a:rPr lang="ru-RU" sz="1050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ru-RU" sz="1050" dirty="0">
                <a:solidFill>
                  <a:schemeClr val="bg1"/>
                </a:solidFill>
                <a:cs typeface="Arial" panose="020B0604020202020204" pitchFamily="34" charset="0"/>
              </a:rPr>
              <a:t>Совершенствование маршрутной сети городского общественного транспорта.</a:t>
            </a:r>
          </a:p>
          <a:p>
            <a:pPr algn="just" fontAlgn="t">
              <a:spcAft>
                <a:spcPts val="300"/>
              </a:spcAft>
            </a:pPr>
            <a:r>
              <a:rPr lang="ru-RU" sz="1050" dirty="0">
                <a:solidFill>
                  <a:schemeClr val="bg1"/>
                </a:solidFill>
                <a:cs typeface="Arial" panose="020B0604020202020204" pitchFamily="34" charset="0"/>
              </a:rPr>
              <a:t>2. Модернизация и обновление парка городского общественного транспорта.</a:t>
            </a:r>
          </a:p>
          <a:p>
            <a:pPr algn="just" fontAlgn="t">
              <a:spcAft>
                <a:spcPts val="300"/>
              </a:spcAft>
            </a:pPr>
            <a:r>
              <a:rPr lang="ru-RU" sz="1050" dirty="0">
                <a:solidFill>
                  <a:schemeClr val="bg1"/>
                </a:solidFill>
                <a:cs typeface="Arial" panose="020B0604020202020204" pitchFamily="34" charset="0"/>
              </a:rPr>
              <a:t>3. Повышение комфорта и безопасности городского общественного транспорта.</a:t>
            </a:r>
          </a:p>
          <a:p>
            <a:pPr algn="just" fontAlgn="t"/>
            <a:endParaRPr lang="ru-RU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84745"/>
              </p:ext>
            </p:extLst>
          </p:nvPr>
        </p:nvGraphicFramePr>
        <p:xfrm>
          <a:off x="290541" y="3835098"/>
          <a:ext cx="8657759" cy="276081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5271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85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96"/>
                <a:gridCol w="801113"/>
                <a:gridCol w="80842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426705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696" marB="456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 (факт)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2028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5" marB="4571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0636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336 845,2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123 485,5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</a:t>
                      </a:r>
                      <a:r>
                        <a:rPr kumimoji="0" lang="ru-RU" sz="11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655,2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96 665,2</a:t>
                      </a:r>
                    </a:p>
                  </a:txBody>
                  <a:tcPr marL="91444" marR="91444" marT="45707" marB="45707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96 665,2</a:t>
                      </a:r>
                    </a:p>
                  </a:txBody>
                  <a:tcPr marL="91444" marR="91444" marT="45707" marB="45707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3791">
                <a:tc gridSpan="6"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Целевые показатели реализации муниципальной программы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44" marR="91444" marT="45696" marB="45696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063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Количество пассажиров, воспользовавшихся правом льготного проезда на городском наземном электрическом транспорте, чел.</a:t>
                      </a:r>
                      <a:endParaRPr lang="ru-RU" sz="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739 560</a:t>
                      </a:r>
                      <a:endParaRPr kumimoji="0" lang="ru-RU" sz="11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748 088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757 065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-</a:t>
                      </a:r>
                      <a:endParaRPr lang="ru-RU" sz="1100" dirty="0"/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5275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dirty="0">
                          <a:effectLst/>
                        </a:rPr>
                        <a:t>Выполнение расписания движения городского  наземного электрического транспорта, %</a:t>
                      </a:r>
                      <a:endParaRPr lang="ru-RU" sz="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-</a:t>
                      </a:r>
                      <a:endParaRPr lang="ru-RU" sz="1100" dirty="0"/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924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Количество введенных в эксплуатацию новых троллейбусов, в том числе приспособленных для перевозки маломобильных групп населения (нарастающим итогом), ед.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-</a:t>
                      </a:r>
                      <a:endParaRPr lang="ru-RU" sz="1100" dirty="0"/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924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Прирост проверок по обследованию наземного эклектического транспорта на соблюдение правил перевозки пассажиров (нарастающим итогом), </a:t>
                      </a:r>
                      <a:r>
                        <a:rPr lang="ru-RU" sz="800" u="none" strike="noStrike" dirty="0" smtClean="0">
                          <a:effectLst/>
                        </a:rPr>
                        <a:t>ед.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-</a:t>
                      </a:r>
                      <a:endParaRPr lang="ru-RU" sz="1100" dirty="0"/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924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smtClean="0">
                          <a:effectLst/>
                        </a:rPr>
                        <a:t>Доля новых приобретенных (или обновленных)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 автобусов для работы по нерегулируемым тарифам на муниципальных маршрутах регулярных перевозок к общему количеству автобусов средней вместимости по утвержденным реестрам на муниципальных маршрутах, %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-</a:t>
                      </a:r>
                      <a:endParaRPr lang="ru-RU" sz="1100" dirty="0"/>
                    </a:p>
                  </a:txBody>
                  <a:tcPr marL="68583" marR="68583" marT="0" marB="0" anchor="ctr"/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68" y="1477134"/>
            <a:ext cx="3563888" cy="232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043399" y="6491091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35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8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6773" y="105663"/>
            <a:ext cx="8670454" cy="9694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Муниципальная программа </a:t>
            </a:r>
            <a:r>
              <a:rPr lang="ru-RU" sz="1600" b="1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Информатизация Администрации муниципального образования «Город Майкоп»</a:t>
            </a:r>
          </a:p>
          <a:p>
            <a:pPr algn="ctr">
              <a:defRPr/>
            </a:pPr>
            <a:endParaRPr lang="ru-RU" sz="1000" i="1" dirty="0">
              <a:ln w="12700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32221" y="1324504"/>
            <a:ext cx="5323123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just">
              <a:defRPr/>
            </a:pPr>
            <a:r>
              <a:rPr lang="ru-RU" sz="1100" dirty="0">
                <a:solidFill>
                  <a:schemeClr val="bg1"/>
                </a:solidFill>
              </a:rPr>
              <a:t>Совершенствование организационных, технических и технологических условий организации деятельности Администрации муниципального образования </a:t>
            </a:r>
            <a:r>
              <a:rPr lang="ru-RU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«</a:t>
            </a:r>
            <a:r>
              <a:rPr lang="ru-RU" sz="1100" dirty="0" smtClean="0">
                <a:solidFill>
                  <a:schemeClr val="bg1"/>
                </a:solidFill>
              </a:rPr>
              <a:t>Город</a:t>
            </a:r>
            <a:r>
              <a:rPr lang="ru-RU" sz="1100" dirty="0">
                <a:solidFill>
                  <a:schemeClr val="bg1"/>
                </a:solidFill>
              </a:rPr>
              <a:t> </a:t>
            </a:r>
            <a:r>
              <a:rPr lang="ru-RU" sz="1100" dirty="0" smtClean="0">
                <a:solidFill>
                  <a:schemeClr val="bg1"/>
                </a:solidFill>
              </a:rPr>
              <a:t>Майкоп</a:t>
            </a:r>
            <a:r>
              <a:rPr lang="ru-RU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»</a:t>
            </a:r>
            <a:r>
              <a:rPr lang="ru-RU" sz="1100" dirty="0" smtClean="0">
                <a:solidFill>
                  <a:schemeClr val="bg1"/>
                </a:solidFill>
              </a:rPr>
              <a:t> </a:t>
            </a:r>
            <a:r>
              <a:rPr lang="ru-RU" sz="1100" dirty="0">
                <a:solidFill>
                  <a:schemeClr val="bg1"/>
                </a:solidFill>
              </a:rPr>
              <a:t>для повышения качества и эффективности реализации ее системной </a:t>
            </a:r>
            <a:r>
              <a:rPr lang="ru-RU" sz="1100" dirty="0" smtClean="0">
                <a:solidFill>
                  <a:schemeClr val="bg1"/>
                </a:solidFill>
              </a:rPr>
              <a:t>инфраструктуры.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5261" y="2708922"/>
            <a:ext cx="52900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1000" b="1" dirty="0">
              <a:solidFill>
                <a:srgbClr val="3232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fontAlgn="t">
              <a:defRPr/>
            </a:pPr>
            <a:r>
              <a:rPr lang="ru-RU" sz="1100" dirty="0">
                <a:solidFill>
                  <a:schemeClr val="bg1"/>
                </a:solidFill>
              </a:rPr>
              <a:t>Формирование современной информационно-технологической инфраструктуры Администрации муниципального образования </a:t>
            </a:r>
            <a:r>
              <a:rPr lang="ru-RU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«</a:t>
            </a:r>
            <a:r>
              <a:rPr lang="ru-RU" sz="1100" dirty="0" smtClean="0">
                <a:solidFill>
                  <a:schemeClr val="bg1"/>
                </a:solidFill>
              </a:rPr>
              <a:t>Город Майкоп</a:t>
            </a:r>
            <a:r>
              <a:rPr lang="ru-RU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»</a:t>
            </a:r>
            <a:r>
              <a:rPr lang="ru-RU" sz="1100" dirty="0" smtClean="0">
                <a:solidFill>
                  <a:schemeClr val="bg1"/>
                </a:solidFill>
              </a:rPr>
              <a:t> </a:t>
            </a:r>
            <a:r>
              <a:rPr lang="ru-RU" sz="1100" dirty="0">
                <a:solidFill>
                  <a:schemeClr val="bg1"/>
                </a:solidFill>
              </a:rPr>
              <a:t>и обеспечение ее надежного </a:t>
            </a:r>
            <a:r>
              <a:rPr lang="ru-RU" sz="1100" dirty="0" smtClean="0">
                <a:solidFill>
                  <a:schemeClr val="bg1"/>
                </a:solidFill>
              </a:rPr>
              <a:t>функционирования.</a:t>
            </a:r>
            <a:endParaRPr lang="ru-RU" sz="11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012097"/>
              </p:ext>
            </p:extLst>
          </p:nvPr>
        </p:nvGraphicFramePr>
        <p:xfrm>
          <a:off x="323528" y="3943854"/>
          <a:ext cx="8469064" cy="179475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4860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65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65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965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965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965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70751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rgbClr val="3152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672" marB="456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</a:p>
                    <a:p>
                      <a:pPr algn="ctr"/>
                      <a:r>
                        <a:rPr lang="ru-RU" sz="1100" dirty="0" smtClean="0"/>
                        <a:t>(</a:t>
                      </a:r>
                      <a:r>
                        <a:rPr lang="ru-RU" sz="1100" dirty="0"/>
                        <a:t>факт)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2028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15 773,0</a:t>
                      </a:r>
                      <a:endParaRPr kumimoji="0" lang="ru-RU" sz="105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11 663,5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35 009,5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22 502,0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20 627,1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9" marB="45719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4000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679" marB="4567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</a:rPr>
                        <a:t>Количество внешних сервисов, используемых для обеспечения функций органов местного самоуправления, в том</a:t>
                      </a:r>
                      <a:r>
                        <a:rPr lang="ru-RU" sz="1100" u="none" strike="noStrike" baseline="0" dirty="0" smtClean="0">
                          <a:effectLst/>
                        </a:rPr>
                        <a:t> числе типовых функций, ед.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7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54" y="1336193"/>
            <a:ext cx="3432307" cy="2148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36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1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Муниципальная программа </a:t>
            </a:r>
            <a:endParaRPr lang="ru-RU" sz="1600" b="1" dirty="0" smtClean="0">
              <a:solidFill>
                <a:srgbClr val="FF9933"/>
              </a:solidFill>
              <a:latin typeface="Arial Black" pitchFamily="34" charset="0"/>
              <a:ea typeface="+mj-ea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1600" b="1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Развитие системы  образования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муниципального образования «Город Майкоп»</a:t>
            </a:r>
          </a:p>
          <a:p>
            <a:pPr algn="ctr">
              <a:defRPr/>
            </a:pPr>
            <a:endParaRPr lang="ru-R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реализации: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2022-2026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29774" y="1032146"/>
            <a:ext cx="6168322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1000" b="1" dirty="0">
              <a:solidFill>
                <a:prstClr val="black">
                  <a:lumMod val="5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Повышение эффективности и качества оказания услуг в сфере образования муниципального образовании «Город Майкоп».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96058" y="1659284"/>
            <a:ext cx="6235754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Задачи:</a:t>
            </a:r>
            <a:endParaRPr lang="ru-RU" sz="1000" b="1" dirty="0">
              <a:solidFill>
                <a:prstClr val="black">
                  <a:lumMod val="50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1. Создание в системе дошкольного образования равных условий для современного качественного образования, в том числе привлечение негосударственных организаций в сферу дошкольного образования.</a:t>
            </a:r>
          </a:p>
          <a:p>
            <a:pPr algn="just"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2. Создание условий по предоставлению образовательных услуг в системе начального, общего, основного общего и среднего общего образования в соответствии с требованиями федеральных государственных образовательных стандартов на основе внедрения современных образовательных технологий.</a:t>
            </a:r>
          </a:p>
          <a:p>
            <a:pPr algn="just"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3. Развитие творческих способностей детей, удовлетворение их индивидуальных потребностей в интеллектуальном и нравственном совершенствовании, а также организация их свободного времени.</a:t>
            </a:r>
          </a:p>
          <a:p>
            <a:pPr algn="just"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4. Обеспечение условий для эффективного управления сферой образования, обеспечение высокого качества управления процессами развития образования на муниципальном уровне.</a:t>
            </a:r>
          </a:p>
          <a:p>
            <a:pPr algn="just"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5. Создание условий по обеспечению комплексной безопасности образовательных организаций муниципального образования «Город Майкоп».</a:t>
            </a:r>
          </a:p>
          <a:p>
            <a:pPr>
              <a:defRPr/>
            </a:pPr>
            <a:endParaRPr lang="ru-RU" sz="1400" dirty="0">
              <a:solidFill>
                <a:srgbClr val="323232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421024"/>
              </p:ext>
            </p:extLst>
          </p:nvPr>
        </p:nvGraphicFramePr>
        <p:xfrm>
          <a:off x="107505" y="3789041"/>
          <a:ext cx="8958024" cy="302684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8604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52"/>
                <a:gridCol w="728687"/>
                <a:gridCol w="8388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842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5956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44510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(тыс.руб.)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</a:p>
                    <a:p>
                      <a:pPr algn="ctr"/>
                      <a:r>
                        <a:rPr lang="ru-RU" sz="1100" dirty="0" smtClean="0"/>
                        <a:t>(факт)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2028 г.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7179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3 179 097,4</a:t>
                      </a: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3 878 532,3</a:t>
                      </a:r>
                      <a:endParaRPr lang="ru-RU" sz="1100" b="1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3 477 739,7</a:t>
                      </a:r>
                      <a:endParaRPr lang="ru-RU" sz="1100" b="1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3 814 897,9</a:t>
                      </a:r>
                      <a:endParaRPr lang="ru-RU" sz="1100" b="1" dirty="0"/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3 807 133,3</a:t>
                      </a:r>
                      <a:endParaRPr lang="ru-RU" sz="1100" b="1" dirty="0"/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7166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23" marB="4572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05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1-6 лет, получающих дошкольную образовательную услугу и (или) услугу по их содержанию в муниципальных образовательных организациях к общей численности детей в возрасте 1-6 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лет, %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85,0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85,5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86,0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05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среднемесячной номинальной начисленной заработной платы педагогических работников дошкольных образовательных организаций к среднемесячной заработной плате в сфере общего образования в Республике 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Адыгея, %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05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1 года до 6 лет, состоящих на учете для определения в муниципальные дошкольные образовательные организации, в общей численности детей в возрасте от 1 года до 6 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лет, %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117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дошкольных образовательных учреждений, здания которых находятся в аварийном состоянии или требуют капитального ремонта, в общем числе муниципальных дошкольных образовательных 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учреждений, %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6,9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033" y="1026814"/>
            <a:ext cx="3145553" cy="213008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37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1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9756" y="116634"/>
            <a:ext cx="896448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Муниципальная программа </a:t>
            </a:r>
            <a:endParaRPr lang="ru-RU" b="1" dirty="0" smtClean="0">
              <a:solidFill>
                <a:srgbClr val="F78843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Развитие территориального общественного самоуправления в муниципальном образовании «Город Майкоп»</a:t>
            </a:r>
          </a:p>
          <a:p>
            <a:pPr algn="ctr"/>
            <a:endParaRPr lang="ru-RU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346540"/>
              </p:ext>
            </p:extLst>
          </p:nvPr>
        </p:nvGraphicFramePr>
        <p:xfrm>
          <a:off x="287525" y="4169891"/>
          <a:ext cx="8568953" cy="180382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5269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83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83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839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839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839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15253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</a:t>
                      </a:r>
                      <a:r>
                        <a:rPr lang="ru-RU" sz="1100" baseline="0" dirty="0" smtClean="0"/>
                        <a:t> г. (оценка</a:t>
                      </a:r>
                      <a:r>
                        <a:rPr lang="ru-RU" sz="1100" baseline="0" dirty="0"/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</a:t>
                      </a:r>
                      <a:r>
                        <a:rPr lang="ru-RU" sz="1100" dirty="0"/>
                        <a:t>. (прогноз)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</a:t>
                      </a:r>
                      <a:r>
                        <a:rPr lang="ru-RU" sz="1100" dirty="0"/>
                        <a:t>. (прогноз)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2028 г</a:t>
                      </a:r>
                      <a:r>
                        <a:rPr lang="ru-RU" sz="1100" dirty="0"/>
                        <a:t>. (прогноз)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1644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36 513,6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58 591,0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60 758,4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60 758,4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60 758,4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6927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Доля граждан, проживающих в муниципальном образовании «Город Майкоп», охваченных деятельностью </a:t>
                      </a:r>
                      <a:r>
                        <a:rPr lang="ru-RU" sz="900" u="none" strike="noStrike" dirty="0" smtClean="0">
                          <a:effectLst/>
                        </a:rPr>
                        <a:t>ТОС,</a:t>
                      </a:r>
                      <a:r>
                        <a:rPr lang="ru-RU" sz="900" u="none" strike="noStrike" baseline="0" dirty="0" smtClean="0">
                          <a:effectLst/>
                        </a:rPr>
                        <a:t> %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13,2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13,6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/>
                          <a:ea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u="none" strike="noStrike" kern="1200" dirty="0" smtClean="0">
                          <a:effectLst/>
                        </a:rPr>
                        <a:t>-</a:t>
                      </a:r>
                      <a:endParaRPr kumimoji="0"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866991" y="1495488"/>
            <a:ext cx="5063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050" dirty="0">
                <a:solidFill>
                  <a:schemeClr val="bg1"/>
                </a:solidFill>
                <a:cs typeface="Arial" charset="0"/>
              </a:rPr>
              <a:t>Повышение качества и уровня взаимодействия органов местного самоуправления с населением муниципального образования «Город Майкоп» через органы </a:t>
            </a:r>
            <a:r>
              <a:rPr lang="ru-RU" sz="1050" dirty="0" smtClean="0">
                <a:solidFill>
                  <a:schemeClr val="bg1"/>
                </a:solidFill>
                <a:cs typeface="Arial" charset="0"/>
              </a:rPr>
              <a:t>ТОС. </a:t>
            </a:r>
            <a:endParaRPr lang="ru-RU" sz="105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6184" y="2492898"/>
            <a:ext cx="516530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Задачи:</a:t>
            </a:r>
          </a:p>
          <a:p>
            <a:pPr algn="just" fontAlgn="t"/>
            <a:r>
              <a:rPr lang="ru-RU" sz="1050" dirty="0">
                <a:solidFill>
                  <a:schemeClr val="bg1"/>
                </a:solidFill>
                <a:cs typeface="Arial" charset="0"/>
              </a:rPr>
              <a:t>Развитие и совершенствование системы ТОС в муниципальном образовании «Город Майкоп» как формы организации граждан по месту жительства для самостоятельного осуществления собственных инициатив по вопросам местного значения и эффективного взаимодействия с органами местного самоуправления.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99" y="1464374"/>
            <a:ext cx="3165332" cy="2268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38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5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1520" y="188640"/>
            <a:ext cx="864096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Муниципальная программа </a:t>
            </a:r>
            <a:endParaRPr lang="ru-RU" sz="1600" b="1" dirty="0" smtClean="0">
              <a:solidFill>
                <a:srgbClr val="FF9933"/>
              </a:solidFill>
              <a:latin typeface="Arial Black" pitchFamily="34" charset="0"/>
              <a:ea typeface="+mj-ea"/>
              <a:cs typeface="Times New Roman" pitchFamily="18" charset="0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600" b="1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Развитие культуры муниципального образования  «Город Майкоп»</a:t>
            </a:r>
          </a:p>
          <a:p>
            <a:pPr algn="ctr">
              <a:defRPr/>
            </a:pPr>
            <a:endParaRPr lang="ru-RU" sz="1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–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9" name="TextBox 12"/>
          <p:cNvSpPr txBox="1"/>
          <p:nvPr/>
        </p:nvSpPr>
        <p:spPr>
          <a:xfrm>
            <a:off x="3788296" y="1559038"/>
            <a:ext cx="50321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</a:t>
            </a:r>
          </a:p>
          <a:p>
            <a:pPr algn="just">
              <a:defRPr/>
            </a:pPr>
            <a:r>
              <a:rPr lang="ru-RU" sz="1100" dirty="0">
                <a:solidFill>
                  <a:schemeClr val="bg1"/>
                </a:solidFill>
              </a:rPr>
              <a:t>Реализация стратегической роли культуры как духовно-нравственного основания развития личности и государства, а также развитие туризма для приобщения граждан к культурному </a:t>
            </a:r>
            <a:r>
              <a:rPr lang="ru-RU" sz="1100" dirty="0" smtClean="0">
                <a:solidFill>
                  <a:schemeClr val="bg1"/>
                </a:solidFill>
              </a:rPr>
              <a:t>наследию.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3779913" y="2531070"/>
            <a:ext cx="51125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  <a:endParaRPr lang="ru-RU" sz="1100" dirty="0" smtClean="0">
              <a:solidFill>
                <a:schemeClr val="bg1"/>
              </a:solidFill>
            </a:endParaRPr>
          </a:p>
          <a:p>
            <a:pPr lvl="0"/>
            <a:r>
              <a:rPr lang="ru-RU" sz="1100" dirty="0" smtClean="0">
                <a:solidFill>
                  <a:schemeClr val="bg1"/>
                </a:solidFill>
              </a:rPr>
              <a:t>1. Создание </a:t>
            </a:r>
            <a:r>
              <a:rPr lang="ru-RU" sz="1100" dirty="0">
                <a:solidFill>
                  <a:schemeClr val="bg1"/>
                </a:solidFill>
              </a:rPr>
              <a:t>благоприятных условий для устойчивого развития сферы культуры.</a:t>
            </a:r>
          </a:p>
          <a:p>
            <a:pPr lvl="0"/>
            <a:r>
              <a:rPr lang="ru-RU" sz="1100" dirty="0" smtClean="0">
                <a:solidFill>
                  <a:schemeClr val="bg1"/>
                </a:solidFill>
              </a:rPr>
              <a:t>2. Создание </a:t>
            </a:r>
            <a:r>
              <a:rPr lang="ru-RU" sz="1100" dirty="0">
                <a:solidFill>
                  <a:schemeClr val="bg1"/>
                </a:solidFill>
              </a:rPr>
              <a:t>условий для организации досуга в Городском парке культуры и отдыха. </a:t>
            </a:r>
          </a:p>
          <a:p>
            <a:pPr lvl="0"/>
            <a:r>
              <a:rPr lang="ru-RU" sz="1100" dirty="0" smtClean="0">
                <a:solidFill>
                  <a:schemeClr val="bg1"/>
                </a:solidFill>
              </a:rPr>
              <a:t>3. Создание </a:t>
            </a:r>
            <a:r>
              <a:rPr lang="ru-RU" sz="1100" dirty="0">
                <a:solidFill>
                  <a:schemeClr val="bg1"/>
                </a:solidFill>
              </a:rPr>
              <a:t>единого, удобного и информативного культурно-туристического ресурса.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4. Обеспечение </a:t>
            </a:r>
            <a:r>
              <a:rPr lang="ru-RU" sz="1100" dirty="0">
                <a:solidFill>
                  <a:schemeClr val="bg1"/>
                </a:solidFill>
              </a:rPr>
              <a:t>реализации муниципальной политики в сфере культуры и туризма и эффективного управления отрасли культуры.</a:t>
            </a:r>
            <a:endParaRPr lang="ru-RU" sz="850" dirty="0">
              <a:solidFill>
                <a:schemeClr val="bg1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303019"/>
              </p:ext>
            </p:extLst>
          </p:nvPr>
        </p:nvGraphicFramePr>
        <p:xfrm>
          <a:off x="251520" y="4457447"/>
          <a:ext cx="8666711" cy="172551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7654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02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802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802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8026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8026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3481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</a:rPr>
                        <a:t>Объем финансирования муниципальной программы (тыс</a:t>
                      </a:r>
                      <a:r>
                        <a:rPr lang="ru-RU" sz="1100" u="none" strike="noStrike" dirty="0" smtClean="0">
                          <a:effectLst/>
                        </a:rPr>
                        <a:t>. руб</a:t>
                      </a:r>
                      <a:r>
                        <a:rPr lang="ru-RU" sz="1100" u="none" strike="noStrike" dirty="0">
                          <a:effectLst/>
                        </a:rPr>
                        <a:t>.)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463" marR="7463" marT="746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 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</a:p>
                  </a:txBody>
                  <a:tcPr marL="91447" marR="91447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2028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rgbClr val="2F4E0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37" marB="45737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12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508 296,1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399 839,4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0" marR="91450" marT="45729" marB="4572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371 470,5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343 072,6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288 520,2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6947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Уровень удовлетворенности населения качеством предоставления муниципальных услуг в сфере культуры,</a:t>
                      </a:r>
                      <a:r>
                        <a:rPr lang="ru-RU" sz="1100" u="none" strike="noStrike" baseline="0" dirty="0">
                          <a:effectLst/>
                        </a:rPr>
                        <a:t> 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63" marR="7463" marT="746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97,1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97,5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98,0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SimSun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548859"/>
            <a:ext cx="3536776" cy="223355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39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85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67544" y="188640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78843"/>
                </a:solidFill>
                <a:latin typeface="Arial Black" pitchFamily="34" charset="0"/>
                <a:cs typeface="Aharoni" pitchFamily="2" charset="-79"/>
              </a:rPr>
              <a:t>ЭТАПЫ БЮДЖЕТНОГО ПРОЦЕССА</a:t>
            </a:r>
          </a:p>
          <a:p>
            <a:pPr algn="ctr"/>
            <a:r>
              <a:rPr lang="ru-RU" sz="2000" dirty="0">
                <a:solidFill>
                  <a:srgbClr val="F78843"/>
                </a:solidFill>
                <a:latin typeface="Arial Black" pitchFamily="34" charset="0"/>
                <a:cs typeface="Aharoni" pitchFamily="2" charset="-79"/>
              </a:rPr>
              <a:t>в муниципальном образовании «Город Майкоп»</a:t>
            </a:r>
          </a:p>
        </p:txBody>
      </p:sp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81491"/>
            <a:ext cx="3199711" cy="179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4072453134"/>
              </p:ext>
            </p:extLst>
          </p:nvPr>
        </p:nvGraphicFramePr>
        <p:xfrm>
          <a:off x="539552" y="1208277"/>
          <a:ext cx="8064896" cy="5323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8532440" y="6404288"/>
            <a:ext cx="2940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4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99528" y="1613850"/>
            <a:ext cx="5064125" cy="60785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Цель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  <a:endParaRPr lang="ru-RU" sz="5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0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Организация и осуществление мероприятий по работе с молодежью.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99528" y="2484262"/>
            <a:ext cx="5012539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Задачи:</a:t>
            </a:r>
            <a:endParaRPr lang="ru-RU" sz="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fontAlgn="t">
              <a:spcAft>
                <a:spcPts val="300"/>
              </a:spcAft>
              <a:defRPr/>
            </a:pP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Вовлечение </a:t>
            </a:r>
            <a:r>
              <a:rPr lang="ru-RU" sz="10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молодежи в социальную практику путем формирования целостной системы поддержки гражданских инициатив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05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spcAft>
                <a:spcPts val="300"/>
              </a:spcAft>
              <a:defRPr/>
            </a:pP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Организация </a:t>
            </a:r>
            <a:r>
              <a:rPr lang="ru-RU" sz="10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мероприятий с детьми и молодежью МКУ «МКЦ</a:t>
            </a: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 fontAlgn="t">
              <a:spcAft>
                <a:spcPts val="300"/>
              </a:spcAft>
              <a:defRPr/>
            </a:pPr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Формирование </a:t>
            </a:r>
            <a:r>
              <a:rPr lang="ru-RU" sz="10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молодежи российской идентичности и профилактика асоциального поведения, этнического и религиозно-политического экстремизма в молодежной среде.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249702"/>
              </p:ext>
            </p:extLst>
          </p:nvPr>
        </p:nvGraphicFramePr>
        <p:xfrm>
          <a:off x="231499" y="4291192"/>
          <a:ext cx="8688693" cy="230425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2962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88"/>
                <a:gridCol w="936104"/>
                <a:gridCol w="840437"/>
                <a:gridCol w="9497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7407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140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Объем финансирования муниципальной программы (тыс</a:t>
                      </a: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. руб</a:t>
                      </a:r>
                      <a:r>
                        <a:rPr kumimoji="0" lang="ru-RU" altLang="ru-RU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.)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37" marB="45737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 smtClean="0"/>
                        <a:t>(факт)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44" marB="457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(оценка)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44" marB="457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</a:t>
                      </a:r>
                      <a:r>
                        <a:rPr lang="ru-RU" sz="1100" dirty="0"/>
                        <a:t>(прогноз)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44" marB="457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</a:t>
                      </a:r>
                      <a:r>
                        <a:rPr lang="ru-RU" sz="1100" dirty="0"/>
                        <a:t>(прогноз)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1" marR="91441" marT="45744" marB="4574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2028 г. (прогноз)</a:t>
                      </a:r>
                      <a:endParaRPr lang="ru-RU" sz="1100" b="1" dirty="0" smtClean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41" marR="91441" marT="45744" marB="45744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73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10 139,9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36" marB="4573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8 707,6</a:t>
                      </a:r>
                      <a:endParaRPr lang="ru-RU" sz="11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10</a:t>
                      </a:r>
                      <a:r>
                        <a:rPr lang="ru-RU" sz="1100" b="1" u="none" strike="noStrike" baseline="0" dirty="0" smtClean="0">
                          <a:effectLst/>
                        </a:rPr>
                        <a:t> 268,7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10 547,0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10 836,5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7428">
                <a:tc gridSpan="6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Целевые показатели реализации муниципальной программы</a:t>
                      </a:r>
                      <a:endParaRPr kumimoji="0" lang="ru-RU" altLang="ru-RU" sz="110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91444" marR="91444" marT="45744" marB="45744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54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Доля молодых людей от 14 до 35 лет, принимающих участие в программных мероприятиях в сфере молодежной политики, % 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9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48,3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49,5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50,8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9756" y="260649"/>
            <a:ext cx="8964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Муниципальная программа </a:t>
            </a:r>
            <a:endParaRPr lang="ru-RU" b="1" dirty="0" smtClean="0">
              <a:solidFill>
                <a:srgbClr val="F78843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Молодежь столицы Адыгеи»</a:t>
            </a:r>
          </a:p>
          <a:p>
            <a:pPr algn="ctr"/>
            <a:endParaRPr lang="ru-RU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2026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14" y="954868"/>
            <a:ext cx="3295100" cy="32951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40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3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63888" y="1833474"/>
            <a:ext cx="48967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</a:t>
            </a: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5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just">
              <a:defRPr/>
            </a:pP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системы противодействия коррупции на территории муниципального образования «Город Майкоп</a:t>
            </a: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05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888" y="2565183"/>
            <a:ext cx="52432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Задачи:</a:t>
            </a:r>
          </a:p>
          <a:p>
            <a:pPr>
              <a:defRPr/>
            </a:pPr>
            <a:endParaRPr lang="ru-RU" sz="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 fontAlgn="t">
              <a:spcAft>
                <a:spcPts val="300"/>
              </a:spcAft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Повышение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профессионального уровня муниципальных служащих в вопросах противодействия коррупции, профилактика коррупционных правонарушений со стороны муниципальных служащих при осуществлении ими должностных полномочий.</a:t>
            </a:r>
          </a:p>
          <a:p>
            <a:pPr algn="just" fontAlgn="t">
              <a:spcAft>
                <a:spcPts val="300"/>
              </a:spcAft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Повышение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уровня доверия общества к деятельности органов местного самоуправления</a:t>
            </a: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t">
              <a:spcAft>
                <a:spcPts val="300"/>
              </a:spcAft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 Профилактика преступлений.</a:t>
            </a:r>
            <a:endParaRPr lang="ru-RU" sz="105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2032" y="269988"/>
            <a:ext cx="8470304" cy="1238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Муниципальная программа </a:t>
            </a:r>
            <a:endParaRPr lang="ru-RU" b="1" dirty="0" smtClean="0">
              <a:solidFill>
                <a:srgbClr val="F78843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О противодействии коррупции в муниципальном образовании «Город Майкоп»</a:t>
            </a:r>
          </a:p>
          <a:p>
            <a:pPr algn="ctr">
              <a:defRPr/>
            </a:pPr>
            <a:endParaRPr lang="ru-RU" sz="105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180743"/>
              </p:ext>
            </p:extLst>
          </p:nvPr>
        </p:nvGraphicFramePr>
        <p:xfrm>
          <a:off x="96660" y="4149080"/>
          <a:ext cx="8950680" cy="245302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3421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1525"/>
                <a:gridCol w="956678"/>
                <a:gridCol w="876955"/>
                <a:gridCol w="1036401"/>
                <a:gridCol w="876954"/>
              </a:tblGrid>
              <a:tr h="802353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5" marB="4573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</a:t>
                      </a:r>
                      <a:r>
                        <a:rPr lang="ru-RU" sz="1100" baseline="0" dirty="0" smtClean="0"/>
                        <a:t>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 smtClean="0"/>
                        <a:t>(факт)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43" marB="457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43" marB="457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43" marB="457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43" marB="4574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2028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43" marB="45743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3723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</a:rPr>
                        <a:t>238,9 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35" marB="4573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310,0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35" marB="4573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350,0</a:t>
                      </a:r>
                      <a:endParaRPr lang="ru-RU" sz="11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35" marB="4573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350,0</a:t>
                      </a:r>
                      <a:endParaRPr lang="ru-RU" sz="11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35" marB="45735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/>
                        <a:t>350,0</a:t>
                      </a:r>
                      <a:endParaRPr kumimoji="0" lang="ru-RU" sz="1100" b="1" kern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4" marR="91444" marT="45735" marB="45735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9219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43" marB="4574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Доля муниципальных служащих, впервые поступивших на муниципальную службу для замещения должностей, связанных с соблюдением антикоррупционных стандартов и включённых в Перечень*, по образовательным программам в области противодействия коррупции, %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3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90</a:t>
                      </a:r>
                      <a:endParaRPr lang="ru-RU" sz="11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90</a:t>
                      </a:r>
                      <a:endParaRPr lang="ru-RU" sz="11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effectLst/>
                        </a:rPr>
                        <a:t>-</a:t>
                      </a:r>
                      <a:endParaRPr kumimoji="0" lang="ru-RU" sz="1100" kern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398287"/>
            <a:ext cx="4194315" cy="252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41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1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23928" y="1070918"/>
            <a:ext cx="468052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</a:t>
            </a: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</a:p>
          <a:p>
            <a:pPr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050" dirty="0">
                <a:solidFill>
                  <a:schemeClr val="bg1"/>
                </a:solidFill>
              </a:rPr>
              <a:t>Повышение качества управления муниципальными финансами муниципального образования «Город Майкоп» и соблюдение требований бюджетного законодательства Российской Федерации</a:t>
            </a:r>
            <a:endParaRPr lang="ru-RU" sz="105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9224" y="2137635"/>
            <a:ext cx="488923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spcAft>
                <a:spcPts val="3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</a:t>
            </a: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</a:p>
          <a:p>
            <a:pPr algn="just">
              <a:spcAft>
                <a:spcPts val="300"/>
              </a:spcAft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1.Создание условий, способствующих повышению уровня долговой устойчивости бюджета муниципального образования «Город Майкоп».</a:t>
            </a:r>
          </a:p>
          <a:p>
            <a:pPr algn="just">
              <a:spcAft>
                <a:spcPts val="300"/>
              </a:spcAft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2.Создание условий для эффективной организации осуществления бюджетного процесса в муниципальном образовании «Город Майкоп».</a:t>
            </a:r>
            <a:endParaRPr lang="ru-RU" sz="500" dirty="0">
              <a:solidFill>
                <a:schemeClr val="bg1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925740"/>
              </p:ext>
            </p:extLst>
          </p:nvPr>
        </p:nvGraphicFramePr>
        <p:xfrm>
          <a:off x="98514" y="3668550"/>
          <a:ext cx="8937981" cy="280201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237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7898"/>
                <a:gridCol w="9215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416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2156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2156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13511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(тыс.руб.)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 smtClean="0"/>
                        <a:t>(факт)</a:t>
                      </a:r>
                      <a:endParaRPr lang="ru-RU" sz="1100" dirty="0">
                        <a:solidFill>
                          <a:schemeClr val="bg1"/>
                        </a:solidFill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(оценка)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2028 г. 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3259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23 605,3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35 001,8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115 188,1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189 472,5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3" marB="45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272 672,1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3" marB="45703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4729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Целевые </a:t>
                      </a:r>
                      <a:r>
                        <a:rPr lang="ru-RU" sz="1100" dirty="0"/>
                        <a:t>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8" marB="4570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4883">
                <a:tc>
                  <a:txBody>
                    <a:bodyPr/>
                    <a:lstStyle/>
                    <a:p>
                      <a:r>
                        <a:rPr kumimoji="0" lang="ru-RU" sz="1100" kern="1200" dirty="0" smtClean="0">
                          <a:effectLst/>
                        </a:rPr>
                        <a:t>Объем налоговых и неналоговых доходов бюджета муниципального образования «Город Майкоп»  в расчете на 1 жителя, тыс. руб.</a:t>
                      </a:r>
                      <a:endParaRPr lang="ru-RU" sz="11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10,6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effectLst/>
                        </a:rPr>
                        <a:t>10,5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effectLst/>
                        </a:rPr>
                        <a:t>11,0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3505">
                <a:tc>
                  <a:txBody>
                    <a:bodyPr/>
                    <a:lstStyle/>
                    <a:p>
                      <a:r>
                        <a:rPr kumimoji="0" lang="ru-RU" sz="1100" kern="1200" dirty="0" smtClean="0">
                          <a:effectLst/>
                        </a:rPr>
                        <a:t>Уровень исполнения бюджета муниципального образования «Город Майкоп» по расходам, %</a:t>
                      </a:r>
                      <a:endParaRPr lang="ru-RU" sz="11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97,6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effectLst/>
                        </a:rPr>
                        <a:t>97,8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effectLst/>
                        </a:rPr>
                        <a:t>98,0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4883">
                <a:tc>
                  <a:txBody>
                    <a:bodyPr/>
                    <a:lstStyle/>
                    <a:p>
                      <a:r>
                        <a:rPr kumimoji="0" lang="ru-RU" sz="1100" kern="1200" dirty="0" smtClean="0">
                          <a:effectLst/>
                        </a:rPr>
                        <a:t>Размер муниципального долга муниципального образования «Город Майкоп» в расчете на 1 жителя, тыс. руб.</a:t>
                      </a:r>
                      <a:endParaRPr lang="ru-RU" sz="11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6,0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6,0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effectLst/>
                        </a:rPr>
                        <a:t>5,8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4883">
                <a:tc>
                  <a:txBody>
                    <a:bodyPr/>
                    <a:lstStyle/>
                    <a:p>
                      <a:r>
                        <a:rPr kumimoji="0" lang="ru-RU" sz="1100" kern="1200" dirty="0" smtClean="0">
                          <a:effectLst/>
                        </a:rPr>
                        <a:t>Степень качества управления муниципальными финансами в рейтинге качества управления финансами, формируемом Министерством финансов Республики Адыгея </a:t>
                      </a:r>
                      <a:endParaRPr lang="ru-RU" sz="11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</a:t>
                      </a:r>
                      <a:endParaRPr lang="ru-RU" sz="1200" dirty="0">
                        <a:effectLst/>
                      </a:endParaRPr>
                    </a:p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степень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I</a:t>
                      </a:r>
                      <a:endParaRPr lang="ru-RU" sz="1100" dirty="0" smtClean="0">
                        <a:effectLst/>
                      </a:endParaRPr>
                    </a:p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степень</a:t>
                      </a:r>
                      <a:endParaRPr lang="ru-RU" sz="1100" dirty="0" smtClean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I</a:t>
                      </a:r>
                      <a:endParaRPr lang="ru-RU" sz="1100" dirty="0" smtClean="0">
                        <a:effectLst/>
                      </a:endParaRPr>
                    </a:p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степень</a:t>
                      </a:r>
                      <a:endParaRPr lang="ru-RU" sz="1100" dirty="0" smtClean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 smtClean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116632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Муниципальная программа </a:t>
            </a:r>
          </a:p>
          <a:p>
            <a:pPr algn="ctr">
              <a:defRPr/>
            </a:pPr>
            <a:r>
              <a:rPr lang="ru-RU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«Управление муниципальными финансами»</a:t>
            </a:r>
          </a:p>
          <a:p>
            <a:pPr algn="ctr"/>
            <a:endParaRPr lang="ru-RU" sz="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pic>
        <p:nvPicPr>
          <p:cNvPr id="13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60027"/>
            <a:ext cx="2893690" cy="2893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42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999" y="135435"/>
            <a:ext cx="910400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defRPr/>
            </a:pPr>
            <a:r>
              <a:rPr lang="ru-RU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 «Развитие средств массовой информации в муниципальном образовании «Город Майкоп»</a:t>
            </a:r>
          </a:p>
          <a:p>
            <a:pPr algn="ctr">
              <a:spcBef>
                <a:spcPts val="600"/>
              </a:spcBef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1881" y="2636913"/>
            <a:ext cx="5464620" cy="1654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Задача:</a:t>
            </a:r>
            <a:endParaRPr lang="ru-RU" b="1" i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>
              <a:defRPr/>
            </a:pPr>
            <a:endParaRPr lang="ru-RU" sz="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050" dirty="0" smtClean="0">
                <a:solidFill>
                  <a:schemeClr val="bg1"/>
                </a:solidFill>
              </a:rPr>
              <a:t>1</a:t>
            </a:r>
            <a:r>
              <a:rPr lang="ru-RU" sz="1050" dirty="0">
                <a:solidFill>
                  <a:schemeClr val="bg1"/>
                </a:solidFill>
              </a:rPr>
              <a:t>. Всестороннее информирование граждан о процессах, происходящих в политической, социально-экономической и культурной жизни муниципального образования «Город Майкоп» и Республики Адыгея через публикации в газете «Майкопские новости».</a:t>
            </a:r>
          </a:p>
          <a:p>
            <a:r>
              <a:rPr lang="ru-RU" sz="1050" dirty="0">
                <a:solidFill>
                  <a:schemeClr val="bg1"/>
                </a:solidFill>
              </a:rPr>
              <a:t>2. Всестороннее информирование граждан о процессах, происходящих в политической, социально-экономической и культурной жизни муниципального образования «Город Майкоп» и Республики Адыгея, освещаемых в телевизионных передачах в эфире Майкопского телевидения.</a:t>
            </a:r>
            <a:endParaRPr lang="ru-RU" sz="105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1880" y="1547382"/>
            <a:ext cx="54006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</a:t>
            </a: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современной информационной и телекоммуникационной инфраструктур, предоставление на их основе качественных муниципальных услуг и обеспечение высокого уровня доступности для населения информации о деятельности органов местного самоуправления муниципального образования «Город Майкоп</a:t>
            </a: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05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960914"/>
              </p:ext>
            </p:extLst>
          </p:nvPr>
        </p:nvGraphicFramePr>
        <p:xfrm>
          <a:off x="107504" y="4459476"/>
          <a:ext cx="8959826" cy="215641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6085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2922"/>
                <a:gridCol w="774918"/>
                <a:gridCol w="889802"/>
                <a:gridCol w="936162"/>
                <a:gridCol w="927510"/>
              </a:tblGrid>
              <a:tr h="426691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</a:t>
                      </a:r>
                      <a:r>
                        <a:rPr lang="ru-RU" sz="1100" dirty="0" smtClean="0"/>
                        <a:t>     (</a:t>
                      </a:r>
                      <a:r>
                        <a:rPr lang="ru-RU" sz="1100" dirty="0"/>
                        <a:t>тыс</a:t>
                      </a:r>
                      <a:r>
                        <a:rPr lang="ru-RU" sz="1100" dirty="0" smtClean="0"/>
                        <a:t>. руб.)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1" marB="4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</a:t>
                      </a:r>
                    </a:p>
                    <a:p>
                      <a:pPr algn="ctr"/>
                      <a:r>
                        <a:rPr lang="ru-RU" sz="1100" dirty="0" smtClean="0"/>
                        <a:t>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2028 г.</a:t>
                      </a:r>
                    </a:p>
                    <a:p>
                      <a:pPr algn="ctr"/>
                      <a:r>
                        <a:rPr lang="ru-RU" sz="1100" dirty="0" smtClean="0"/>
                        <a:t>(прогноз)</a:t>
                      </a:r>
                      <a:endParaRPr lang="ru-RU" sz="11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1" marB="4571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7263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9 639,2 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3" marB="4570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14 666,0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16 569,5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17 082,3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17 615,7</a:t>
                      </a:r>
                      <a:endParaRPr kumimoji="0" lang="ru-RU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3976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08" marB="4570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Уровень информированности граждан о деятельности органов местного самоуправления муниципального образования «Город Майкоп» через муниципальные СМИ, %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3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575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</a:rPr>
                        <a:t>Уровень удовлетворенности населения качеством информации, публикуемой муниципальными</a:t>
                      </a:r>
                      <a:r>
                        <a:rPr lang="ru-RU" sz="1100" u="none" strike="noStrike" baseline="0" dirty="0">
                          <a:effectLst/>
                        </a:rPr>
                        <a:t> СМИ</a:t>
                      </a:r>
                      <a:r>
                        <a:rPr lang="ru-RU" sz="1100" u="none" strike="noStrike" baseline="0" dirty="0" smtClean="0">
                          <a:effectLst/>
                        </a:rPr>
                        <a:t>,%</a:t>
                      </a:r>
                      <a:endParaRPr lang="ru-RU" sz="1100" u="none" strike="noStrike" dirty="0">
                        <a:effectLst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1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3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4" t="9649" r="20078" b="15010"/>
          <a:stretch/>
        </p:blipFill>
        <p:spPr bwMode="auto">
          <a:xfrm>
            <a:off x="271530" y="1162611"/>
            <a:ext cx="3032851" cy="294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43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7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6773" y="15333"/>
            <a:ext cx="8670454" cy="1154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 «Развитие жилищно-коммунального, дорожного хозяйства и благоустройства в муниципальном образовании «Город Майкоп»</a:t>
            </a:r>
          </a:p>
          <a:p>
            <a:pPr algn="ctr">
              <a:defRPr/>
            </a:pPr>
            <a:endParaRPr lang="ru-RU" sz="1100" b="1" dirty="0" smtClean="0">
              <a:solidFill>
                <a:srgbClr val="F78843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Срок </a:t>
            </a:r>
            <a:r>
              <a:rPr lang="ru-RU" sz="1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реализации: 2022 - </a:t>
            </a:r>
            <a:r>
              <a:rPr lang="ru-RU" sz="1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1880" y="1258190"/>
            <a:ext cx="5415347" cy="931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Цель:</a:t>
            </a:r>
          </a:p>
          <a:p>
            <a:pPr algn="just">
              <a:defRPr/>
            </a:pP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жилищно-коммунального, дорожного хозяйства и благоустройства муниципального образования «Город Майкоп» для создания комфортных условий проживания граждан.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91880" y="2125949"/>
            <a:ext cx="5472608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Задачи: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Поддержание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надлежащего технического состояния, обеспечение сохранности автомобильных дорог и комплексное развитие транспортной инфраструктуры.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Улучшение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экологической, санитарно-эпидемиологической обстановки и благоустройство города.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Устойчивое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надежное функционирование жилищно-коммунального хозяйства.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Формирование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эффективной системы управления в сфере жилищно-коммунального хозяйства, дорожного хозяйства и благоустройства.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Эффективное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системы </a:t>
            </a:r>
            <a:r>
              <a:rPr lang="ru-RU" sz="105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ресурсоснабжения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энергосбережения.</a:t>
            </a:r>
            <a:endParaRPr lang="ru-RU" sz="105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874172"/>
              </p:ext>
            </p:extLst>
          </p:nvPr>
        </p:nvGraphicFramePr>
        <p:xfrm>
          <a:off x="107504" y="4080854"/>
          <a:ext cx="8960967" cy="252215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6805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096"/>
                <a:gridCol w="792088"/>
                <a:gridCol w="867080"/>
                <a:gridCol w="893088"/>
                <a:gridCol w="864095"/>
              </a:tblGrid>
              <a:tr h="448497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</a:t>
                      </a:r>
                      <a:r>
                        <a:rPr lang="ru-RU" sz="1100" dirty="0" smtClean="0"/>
                        <a:t> (</a:t>
                      </a:r>
                      <a:r>
                        <a:rPr lang="ru-RU" sz="1100" dirty="0"/>
                        <a:t>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97" marB="456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 smtClean="0"/>
                        <a:t>(факт)</a:t>
                      </a:r>
                      <a:endParaRPr lang="ru-RU" sz="1100" dirty="0"/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(оценка)</a:t>
                      </a:r>
                      <a:endParaRPr lang="ru-RU" sz="1100" dirty="0"/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(прогноз</a:t>
                      </a:r>
                      <a:r>
                        <a:rPr lang="ru-RU" sz="1100" dirty="0"/>
                        <a:t>)</a:t>
                      </a:r>
                    </a:p>
                  </a:txBody>
                  <a:tcPr marL="91441" marR="91441" marT="45719" marB="4571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2028 г. (прогноз)</a:t>
                      </a:r>
                    </a:p>
                  </a:txBody>
                  <a:tcPr marL="91441" marR="91441" marT="45719" marB="45719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320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/>
                        <a:t>2 274 592,8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1 230 943,2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/>
                        <a:t>875 034,9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/>
                        <a:t>806</a:t>
                      </a:r>
                      <a:r>
                        <a:rPr kumimoji="0" lang="ru-RU" sz="1100" b="1" kern="1200" baseline="0" dirty="0" smtClean="0"/>
                        <a:t> </a:t>
                      </a:r>
                      <a:r>
                        <a:rPr kumimoji="0" lang="ru-RU" sz="1100" b="1" kern="1200" dirty="0" smtClean="0"/>
                        <a:t>266,6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/>
                        <a:t>826 990,8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2269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04" marB="45704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837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u="none" strike="noStrike" kern="1200" dirty="0">
                          <a:effectLst/>
                        </a:rPr>
                        <a:t>Удовлетворенность населения </a:t>
                      </a:r>
                      <a:r>
                        <a:rPr kumimoji="0" lang="ru-RU" sz="1000" u="none" strike="noStrike" kern="1200" dirty="0" smtClean="0">
                          <a:effectLst/>
                        </a:rPr>
                        <a:t>качеством</a:t>
                      </a:r>
                      <a:r>
                        <a:rPr kumimoji="0" lang="ru-RU" sz="1000" u="none" strike="noStrike" kern="1200" baseline="0" dirty="0" smtClean="0">
                          <a:effectLst/>
                        </a:rPr>
                        <a:t> и безопасностью</a:t>
                      </a:r>
                      <a:r>
                        <a:rPr kumimoji="0" lang="ru-RU" sz="1000" u="none" strike="noStrike" kern="1200" dirty="0" smtClean="0">
                          <a:effectLst/>
                        </a:rPr>
                        <a:t> </a:t>
                      </a:r>
                      <a:r>
                        <a:rPr kumimoji="0" lang="ru-RU" sz="1000" u="none" strike="noStrike" kern="1200" dirty="0">
                          <a:effectLst/>
                        </a:rPr>
                        <a:t>автомобильных дорог в муниципальном образовании «Город Майкоп», %</a:t>
                      </a:r>
                      <a:endParaRPr kumimoji="0" lang="ru-RU" sz="1000" b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3" marR="5253" marT="525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70,5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70,6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70,7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effectLst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6269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u="none" strike="noStrike" kern="1200" dirty="0">
                          <a:effectLst/>
                        </a:rPr>
                        <a:t>Удовлетворенность населения муниципального образования «Город Майкоп» жилищно-коммунальными </a:t>
                      </a:r>
                      <a:r>
                        <a:rPr kumimoji="0" lang="ru-RU" sz="1000" u="none" strike="noStrike" kern="1200" dirty="0" smtClean="0">
                          <a:effectLst/>
                        </a:rPr>
                        <a:t>услугами, %: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u="none" strike="noStrike" kern="1200" dirty="0" smtClean="0">
                          <a:effectLst/>
                        </a:rPr>
                        <a:t>–</a:t>
                      </a:r>
                      <a:r>
                        <a:rPr kumimoji="0" lang="ru-RU" sz="1000" u="none" strike="noStrike" kern="1200" baseline="0" dirty="0" smtClean="0">
                          <a:effectLst/>
                        </a:rPr>
                        <a:t> теплоснабжение;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u="none" strike="noStrike" kern="1200" baseline="0" dirty="0" smtClean="0">
                          <a:effectLst/>
                        </a:rPr>
                        <a:t>– водоснабжение (водоотведение);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u="none" strike="noStrike" kern="1200" baseline="0" dirty="0" smtClean="0">
                          <a:effectLst/>
                        </a:rPr>
                        <a:t>– электроснабжение;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u="none" strike="noStrike" kern="1200" baseline="0" dirty="0" smtClean="0">
                          <a:effectLst/>
                        </a:rPr>
                        <a:t>– газоснабжение.</a:t>
                      </a:r>
                      <a:endParaRPr kumimoji="0" lang="ru-RU" sz="1000" b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53" marR="5253" marT="525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79,9</a:t>
                      </a:r>
                      <a:endParaRPr lang="ru-RU" sz="1200" dirty="0"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80,0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80,1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effectLst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3871492" cy="217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44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90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7016" y="188641"/>
            <a:ext cx="91510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defRPr/>
            </a:pPr>
            <a:r>
              <a:rPr lang="ru-RU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 «Обеспечение деятельности и реализации полномочий Комитета по управлению имуществом муниципального образования </a:t>
            </a:r>
            <a:endParaRPr lang="ru-RU" b="1" dirty="0" smtClean="0">
              <a:solidFill>
                <a:srgbClr val="F78843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Город Майкоп»</a:t>
            </a:r>
          </a:p>
          <a:p>
            <a:pPr algn="ctr">
              <a:defRPr/>
            </a:pPr>
            <a:endParaRPr lang="ru-RU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143485"/>
              </p:ext>
            </p:extLst>
          </p:nvPr>
        </p:nvGraphicFramePr>
        <p:xfrm>
          <a:off x="179512" y="3996086"/>
          <a:ext cx="8784976" cy="247107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1767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6878"/>
                <a:gridCol w="938323"/>
                <a:gridCol w="987992"/>
                <a:gridCol w="896538"/>
                <a:gridCol w="918469"/>
              </a:tblGrid>
              <a:tr h="585375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683" marB="456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 smtClean="0"/>
                        <a:t>(факт)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</a:t>
                      </a:r>
                    </a:p>
                    <a:p>
                      <a:pPr algn="ctr"/>
                      <a:r>
                        <a:rPr lang="ru-RU" sz="1100" dirty="0" smtClean="0"/>
                        <a:t>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2028 г.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  <a:p>
                      <a:endParaRPr lang="ru-RU" dirty="0"/>
                    </a:p>
                  </a:txBody>
                  <a:tcPr marL="91441" marR="91441" marT="45716" marB="45716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9092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40 386,5</a:t>
                      </a:r>
                      <a:endParaRPr lang="ru-RU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4" marR="91444" marT="45708" marB="45708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51 985,7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54 156,7</a:t>
                      </a:r>
                      <a:endParaRPr lang="ru-RU" sz="1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55 994,9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57 833,0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9210">
                <a:tc gridSpan="6"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91444" marR="91444" marT="45699" marB="4569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391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Доля объектов недвижимого имущества, зарегистрированных в собственность муниципального образования «Город Майкоп», %</a:t>
                      </a:r>
                      <a:endParaRPr lang="ru-RU" sz="9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85</a:t>
                      </a:r>
                      <a:endParaRPr lang="ru-RU" sz="11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90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90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391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effectLst/>
                        </a:rPr>
                        <a:t>Доля земельных участков, зарегистрированных в собственность муниципального образования «Город Майкоп», %</a:t>
                      </a:r>
                      <a:endParaRPr lang="ru-RU" sz="9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87</a:t>
                      </a:r>
                      <a:endParaRPr lang="ru-RU" sz="11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90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90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391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smtClean="0">
                          <a:effectLst/>
                        </a:rPr>
                        <a:t>Количеств </a:t>
                      </a:r>
                      <a:r>
                        <a:rPr lang="ru-RU" sz="900" u="none" strike="noStrike" dirty="0">
                          <a:effectLst/>
                        </a:rPr>
                        <a:t>вовлеченных в оборот объектов недвижимого имущества и земельных участков к предыдущему году, </a:t>
                      </a:r>
                      <a:r>
                        <a:rPr lang="ru-RU" sz="900" u="none" strike="noStrike" dirty="0" smtClean="0">
                          <a:effectLst/>
                        </a:rPr>
                        <a:t>ед.</a:t>
                      </a:r>
                      <a:endParaRPr lang="ru-RU" sz="9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</a:t>
                      </a:r>
                      <a:endParaRPr lang="ru-RU" sz="11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2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2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175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779913" y="1739701"/>
            <a:ext cx="5040559" cy="730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Цель:</a:t>
            </a:r>
          </a:p>
          <a:p>
            <a:pPr algn="just">
              <a:defRPr/>
            </a:pP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и распоряжения муниципальным </a:t>
            </a: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имуществом.</a:t>
            </a:r>
            <a:endParaRPr lang="ru-RU" sz="105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9912" y="2604745"/>
            <a:ext cx="504055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</a:t>
            </a: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9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Обеспечение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эффективного управления и распоряжение муниципальным имуществом и земельными участками.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Организация </a:t>
            </a:r>
            <a:r>
              <a:rPr lang="ru-RU" sz="105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обеспечение эффективного исполнения функций и полномочий.</a:t>
            </a:r>
          </a:p>
          <a:p>
            <a:pPr marL="228600" indent="-228600" fontAlgn="t">
              <a:buFontTx/>
              <a:buAutoNum type="arabicPeriod"/>
              <a:defRPr/>
            </a:pPr>
            <a:endParaRPr lang="ru-RU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838" y="1419930"/>
            <a:ext cx="3374826" cy="236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45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4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999723" y="1715824"/>
            <a:ext cx="41102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8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Цель</a:t>
            </a:r>
            <a:r>
              <a:rPr lang="ru-RU" altLang="ru-RU" sz="1800" b="1" i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:</a:t>
            </a:r>
            <a:endParaRPr lang="ru-RU" altLang="ru-RU" sz="9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050" dirty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качества и комфорта городской среды на территории муниципального образования «Город Майкоп</a:t>
            </a:r>
            <a:r>
              <a:rPr lang="ru-RU" altLang="ru-RU" sz="1050" dirty="0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altLang="ru-RU" sz="1050" dirty="0">
              <a:ln w="0"/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93746" y="2712450"/>
            <a:ext cx="4088542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fontAlgn="t">
              <a:buFontTx/>
              <a:buAutoNum type="arabicPeriod"/>
              <a:defRPr/>
            </a:pPr>
            <a:endParaRPr lang="ru-RU" sz="9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ru-RU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Задачи</a:t>
            </a:r>
            <a:r>
              <a:rPr lang="ru-RU" b="1" i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ru-RU" sz="9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algn="just" fontAlgn="t">
              <a:spcBef>
                <a:spcPct val="0"/>
              </a:spcBef>
              <a:defRPr/>
            </a:pPr>
            <a:r>
              <a:rPr lang="ru-RU" sz="1050" dirty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Обеспечить комплексное развитие современной городской инфраструктуры на основе единых подходов.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28640"/>
            <a:ext cx="9144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Муниципальная программа </a:t>
            </a:r>
            <a:endParaRPr lang="ru-RU" b="1" dirty="0" smtClean="0">
              <a:solidFill>
                <a:srgbClr val="F78843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Формирование  современной городской среды в муниципальном образовании «Город Майкоп»</a:t>
            </a:r>
          </a:p>
          <a:p>
            <a:pPr algn="ctr">
              <a:defRPr/>
            </a:pPr>
            <a:endParaRPr lang="ru-RU" sz="10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570146"/>
              </p:ext>
            </p:extLst>
          </p:nvPr>
        </p:nvGraphicFramePr>
        <p:xfrm>
          <a:off x="215108" y="3933056"/>
          <a:ext cx="8605364" cy="2697759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2848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/>
                <a:gridCol w="792088"/>
                <a:gridCol w="792088"/>
                <a:gridCol w="864096"/>
                <a:gridCol w="936104"/>
              </a:tblGrid>
              <a:tr h="421007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 </a:t>
                      </a:r>
                      <a:r>
                        <a:rPr lang="ru-RU" sz="1100" dirty="0"/>
                        <a:t>(факт)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 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</a:t>
                      </a:r>
                    </a:p>
                    <a:p>
                      <a:pPr algn="ctr"/>
                      <a:r>
                        <a:rPr lang="ru-RU" sz="1100" dirty="0" smtClean="0"/>
                        <a:t>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2028 г.</a:t>
                      </a:r>
                    </a:p>
                    <a:p>
                      <a:pPr algn="ctr"/>
                      <a:r>
                        <a:rPr lang="ru-RU" sz="1100" dirty="0" smtClean="0"/>
                        <a:t>(прогноз)</a:t>
                      </a:r>
                      <a:endParaRPr lang="ru-RU" sz="11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1007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456 492,8</a:t>
                      </a:r>
                    </a:p>
                  </a:txBody>
                  <a:tcPr marL="91444" marR="91444" marT="45721" marB="45721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1 121 877,0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/>
                        <a:t>274 895,1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/>
                        <a:t>78 600,2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80 238,4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1007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9" marR="91449" marT="45725" marB="457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Доля благоустроенных дворовых территорий многоквартирных домов от общего количества дворовых территорий многоквартирных домов (нарастающим итогом),</a:t>
                      </a:r>
                      <a:r>
                        <a:rPr lang="ru-RU" sz="900" u="none" strike="noStrike" baseline="0" dirty="0">
                          <a:effectLst/>
                        </a:rPr>
                        <a:t> %</a:t>
                      </a:r>
                      <a:endParaRPr lang="ru-RU" sz="9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14,4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18,1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100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Прирост благоустроенных общественных территорий (нарастающим итогом), ед.</a:t>
                      </a:r>
                      <a:endParaRPr lang="ru-RU" sz="9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6" marR="9526" marT="952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4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5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ru-RU" sz="900" u="none" strike="noStrike" kern="1200" dirty="0" smtClean="0">
                          <a:effectLst/>
                        </a:rPr>
                        <a:t>Доля многоквартирных домов, в отношении которых выполнены мероприятия по приведению к единой цветовой визуализации фасадной части балконов зданий, которые выходят на выездные улицы, %</a:t>
                      </a:r>
                      <a:endParaRPr kumimoji="0"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6" marR="9526" marT="952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4,5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4,5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3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9" r="20881" b="29078"/>
          <a:stretch/>
        </p:blipFill>
        <p:spPr bwMode="auto">
          <a:xfrm>
            <a:off x="412239" y="1196752"/>
            <a:ext cx="338437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46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94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6773" y="156534"/>
            <a:ext cx="8670454" cy="13696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Муниципальная программа </a:t>
            </a:r>
            <a:endParaRPr lang="ru-RU" sz="1600" b="1" dirty="0" smtClean="0">
              <a:solidFill>
                <a:srgbClr val="FF9933"/>
              </a:solidFill>
              <a:latin typeface="Arial Black" pitchFamily="34" charset="0"/>
              <a:ea typeface="+mj-ea"/>
              <a:cs typeface="Times New Roman" pitchFamily="18" charset="0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600" b="1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Экономическое развитие и формирование инвестиционной привлекательности муниципального образования «Город Майкоп»</a:t>
            </a:r>
          </a:p>
          <a:p>
            <a:pPr algn="ctr">
              <a:defRPr/>
            </a:pPr>
            <a:endParaRPr lang="ru-RU" sz="1500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3799481" y="1742436"/>
            <a:ext cx="512731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Цель: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chemeClr val="bg1"/>
                </a:solidFill>
                <a:latin typeface="+mn-lt"/>
              </a:rPr>
              <a:t>Обеспечение </a:t>
            </a:r>
            <a:r>
              <a:rPr lang="ru-RU" altLang="ru-RU" sz="1100" dirty="0">
                <a:solidFill>
                  <a:schemeClr val="bg1"/>
                </a:solidFill>
                <a:latin typeface="+mn-lt"/>
              </a:rPr>
              <a:t>устойчивого экономического развития муниципального образования «Город Майкоп</a:t>
            </a:r>
            <a:r>
              <a:rPr lang="ru-RU" altLang="ru-RU" sz="1100" dirty="0" smtClean="0">
                <a:solidFill>
                  <a:schemeClr val="bg1"/>
                </a:solidFill>
                <a:latin typeface="+mn-lt"/>
              </a:rPr>
              <a:t>».</a:t>
            </a:r>
            <a:endParaRPr lang="ru-RU" altLang="ru-RU" sz="1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3779912" y="2618474"/>
            <a:ext cx="5111688" cy="133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Задачи:</a:t>
            </a:r>
          </a:p>
          <a:p>
            <a:pPr algn="just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ru-RU" altLang="ru-RU" sz="1100" dirty="0">
                <a:solidFill>
                  <a:schemeClr val="bg1"/>
                </a:solidFill>
                <a:latin typeface="+mn-lt"/>
              </a:rPr>
              <a:t>1. Создание условий для привлечения инвестиций в экономику, развития промышленного производства и обеспечения кадрового потенциала.</a:t>
            </a:r>
          </a:p>
          <a:p>
            <a:pPr algn="just" fontAlgn="t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ru-RU" altLang="ru-RU" sz="1100" dirty="0">
                <a:solidFill>
                  <a:schemeClr val="bg1"/>
                </a:solidFill>
                <a:latin typeface="+mn-lt"/>
              </a:rPr>
              <a:t>2. Создание благоприятных условий для развития малого и среднего предпринимательства, потребительского рынка, способствующих увеличению их вклада в социально-экономическое развитие.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880976"/>
              </p:ext>
            </p:extLst>
          </p:nvPr>
        </p:nvGraphicFramePr>
        <p:xfrm>
          <a:off x="271712" y="4095073"/>
          <a:ext cx="8619888" cy="252028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5539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31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31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131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1319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1319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97039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69" marB="456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(факт)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</a:t>
                      </a:r>
                      <a:r>
                        <a:rPr lang="ru-RU" sz="1100" baseline="0" dirty="0" smtClean="0"/>
                        <a:t>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bg1"/>
                        </a:solidFill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2028 г.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09" marB="4570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7689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263,1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44" marR="91444" marT="45701" marB="45701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981,0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44" marR="91444" marT="45701" marB="45701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3 605,3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44" marR="91444" marT="45701" marB="45701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3 605,3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44" marR="91444" marT="45701" marB="45701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3 605,3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1444" marR="91444" marT="45701" marB="45701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3933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676" marB="45676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054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Объем инвестиций в основной капитал (по крупным и средним предприятиям) в расчете на 1 жителя, тыс. </a:t>
                      </a:r>
                      <a:r>
                        <a:rPr lang="ru-RU" sz="900" u="none" strike="noStrike" dirty="0" smtClean="0">
                          <a:effectLst/>
                        </a:rPr>
                        <a:t>руб.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64,4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71,2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78,1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054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по полному кругу </a:t>
                      </a:r>
                      <a:r>
                        <a:rPr lang="ru-RU" sz="900" u="none" strike="noStrike" dirty="0" smtClean="0">
                          <a:effectLst/>
                        </a:rPr>
                        <a:t> предприятий</a:t>
                      </a:r>
                      <a:r>
                        <a:rPr lang="ru-RU" sz="900" u="none" strike="noStrike" dirty="0">
                          <a:effectLst/>
                        </a:rPr>
                        <a:t>,</a:t>
                      </a:r>
                      <a:r>
                        <a:rPr lang="ru-RU" sz="900" u="none" strike="noStrike" baseline="0" dirty="0">
                          <a:effectLst/>
                        </a:rPr>
                        <a:t> млн. </a:t>
                      </a:r>
                      <a:r>
                        <a:rPr lang="ru-RU" sz="900" u="none" strike="noStrike" baseline="0" dirty="0" smtClean="0">
                          <a:effectLst/>
                        </a:rPr>
                        <a:t>руб.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6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26 499,8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27 599,8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28 634,6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054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Среднемесячная номинальная начисленная заработная плата работников крупных и средних предприятий,</a:t>
                      </a:r>
                      <a:r>
                        <a:rPr lang="ru-RU" sz="900" u="none" strike="noStrike" baseline="0" dirty="0"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</a:rPr>
                        <a:t>руб.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16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44 367,0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46 807,2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49 334,8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28" y="1387776"/>
            <a:ext cx="3482752" cy="241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47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9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6" y="116632"/>
            <a:ext cx="892899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Муниципальная программа </a:t>
            </a:r>
            <a:r>
              <a:rPr lang="ru-RU" sz="1600" b="1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Профилактика правонарушений и обеспечение безопасности жизнедеятельности населения на территории муниципального образования «Город Майкоп»</a:t>
            </a: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4136" y="1082567"/>
            <a:ext cx="5832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</a:t>
            </a:r>
          </a:p>
          <a:p>
            <a:pPr algn="just">
              <a:defRPr/>
            </a:pPr>
            <a:r>
              <a:rPr lang="ru-RU" sz="1050" dirty="0">
                <a:solidFill>
                  <a:schemeClr val="bg1"/>
                </a:solidFill>
              </a:rPr>
              <a:t>Повышение уровня безопасности населения и территорий муниципального образования «Город Майкоп</a:t>
            </a:r>
            <a:r>
              <a:rPr lang="ru-RU" sz="1050" dirty="0" smtClean="0">
                <a:solidFill>
                  <a:schemeClr val="bg1"/>
                </a:solidFill>
              </a:rPr>
              <a:t>».</a:t>
            </a:r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53738" y="1756114"/>
            <a:ext cx="5833047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</a:p>
          <a:p>
            <a:pPr algn="just" fontAlgn="t">
              <a:buAutoNum type="arabicPeriod"/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 Обеспечение </a:t>
            </a:r>
            <a:r>
              <a:rPr lang="ru-RU" sz="1000" dirty="0">
                <a:solidFill>
                  <a:schemeClr val="bg1"/>
                </a:solidFill>
              </a:rPr>
              <a:t>профилактики правонарушений на территории муниципального образования «Город Майкоп».</a:t>
            </a:r>
          </a:p>
          <a:p>
            <a:pPr algn="just" fontAlgn="t">
              <a:buAutoNum type="arabicPeriod"/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 Обеспечение </a:t>
            </a:r>
            <a:r>
              <a:rPr lang="ru-RU" sz="1000" dirty="0">
                <a:solidFill>
                  <a:schemeClr val="bg1"/>
                </a:solidFill>
              </a:rPr>
              <a:t>эффективной деятельности и управления в области гражданской обороны, защиты населения и территорий от чрезвычайных ситуаций.</a:t>
            </a:r>
          </a:p>
          <a:p>
            <a:pPr algn="just" fontAlgn="t">
              <a:buAutoNum type="arabicPeriod"/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 Обеспечение </a:t>
            </a:r>
            <a:r>
              <a:rPr lang="ru-RU" sz="1000" dirty="0">
                <a:solidFill>
                  <a:schemeClr val="bg1"/>
                </a:solidFill>
              </a:rPr>
              <a:t>первичных мер пожарной безопасности на территории муниципального образования «Город Майкоп».</a:t>
            </a:r>
          </a:p>
          <a:p>
            <a:pPr algn="just" fontAlgn="t">
              <a:buAutoNum type="arabicPeriod"/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 Организация </a:t>
            </a:r>
            <a:r>
              <a:rPr lang="ru-RU" sz="1000" dirty="0">
                <a:solidFill>
                  <a:schemeClr val="bg1"/>
                </a:solidFill>
              </a:rPr>
              <a:t>эффективной работы единой дежурно-диспетчерской службы г. Майкопа при использовании аппаратно-программного комплекса «Безопасный город» на территории муниципального образования «Город Майкоп».</a:t>
            </a:r>
          </a:p>
          <a:p>
            <a:pPr algn="just" fontAlgn="t">
              <a:buAutoNum type="arabicPeriod"/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 Обеспечение </a:t>
            </a:r>
            <a:r>
              <a:rPr lang="ru-RU" sz="1000" dirty="0">
                <a:solidFill>
                  <a:schemeClr val="bg1"/>
                </a:solidFill>
              </a:rPr>
              <a:t>своевременного и гарантированного оповещения населения муниципального образования «Город Майкоп» об угрозе возникновения или о возникновении чрезвычайных ситуаций природного и техногенного характера</a:t>
            </a:r>
            <a:r>
              <a:rPr lang="ru-RU" sz="1000" dirty="0" smtClean="0">
                <a:solidFill>
                  <a:schemeClr val="bg1"/>
                </a:solidFill>
              </a:rPr>
              <a:t>.</a:t>
            </a:r>
          </a:p>
          <a:p>
            <a:pPr algn="just" fontAlgn="t">
              <a:buAutoNum type="arabicPeriod"/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 Обеспечение условий антитеррористической безопасности.</a:t>
            </a:r>
            <a:endParaRPr lang="ru-RU" sz="1000" dirty="0">
              <a:solidFill>
                <a:schemeClr val="bg1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892821"/>
              </p:ext>
            </p:extLst>
          </p:nvPr>
        </p:nvGraphicFramePr>
        <p:xfrm>
          <a:off x="166315" y="4149080"/>
          <a:ext cx="8847137" cy="2647489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7525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97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20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9209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410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2644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16573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 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</a:t>
                      </a:r>
                      <a:r>
                        <a:rPr lang="ru-RU" sz="1100" baseline="0" dirty="0" smtClean="0"/>
                        <a:t>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2028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9076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64 503,6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78 796,2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87 638,1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87 889,5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89 857,6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3677">
                <a:tc gridSpan="6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Целевые </a:t>
                      </a:r>
                      <a:r>
                        <a:rPr lang="ru-RU" sz="900" dirty="0"/>
                        <a:t>показатели реализации муниципальной программы</a:t>
                      </a:r>
                      <a:endParaRPr lang="ru-RU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37" marR="91437" marT="45719" marB="4571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smtClean="0">
                          <a:effectLst/>
                        </a:rPr>
                        <a:t>Уровень </a:t>
                      </a:r>
                      <a:r>
                        <a:rPr lang="ru-RU" sz="900" u="none" strike="noStrike" dirty="0">
                          <a:effectLst/>
                        </a:rPr>
                        <a:t>реализации профилактических мероприятий на территории муниципального образования «Город Майкоп»,</a:t>
                      </a:r>
                      <a:r>
                        <a:rPr lang="ru-RU" sz="900" u="none" strike="noStrike" baseline="0" dirty="0">
                          <a:effectLst/>
                        </a:rPr>
                        <a:t>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53" marR="5253" marT="5253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</a:rPr>
                        <a:t>20,7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</a:rPr>
                        <a:t>20,7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</a:rPr>
                        <a:t>20,7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-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Calibri"/>
                        </a:rPr>
                        <a:t>-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Уровень реализации мероприятий по подготовке населения муниципального образования «Город Майкоп» по вопросам гражданской обороны и защиты населения и территорий от чрезвычайных </a:t>
                      </a:r>
                      <a:r>
                        <a:rPr lang="ru-RU" sz="900" u="none" strike="noStrike" dirty="0" smtClean="0">
                          <a:effectLst/>
                        </a:rPr>
                        <a:t>ситуаций мирного и военного времени,</a:t>
                      </a:r>
                      <a:r>
                        <a:rPr lang="ru-RU" sz="900" u="none" strike="noStrike" baseline="0" dirty="0" smtClean="0">
                          <a:effectLst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53" marR="5253" marT="5253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</a:rPr>
                        <a:t>12,6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</a:rPr>
                        <a:t>12,6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</a:rPr>
                        <a:t>12,6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-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Calibri"/>
                        </a:rPr>
                        <a:t>-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Уровень реализации мероприятий пожарной безопасности на территории муниципального образования «Город Майкоп»,</a:t>
                      </a:r>
                      <a:r>
                        <a:rPr lang="ru-RU" sz="900" u="none" strike="noStrike" baseline="0" dirty="0">
                          <a:effectLst/>
                        </a:rPr>
                        <a:t>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53" marR="5253" marT="5253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 CYR"/>
                          <a:ea typeface="Times New Roman"/>
                        </a:rPr>
                        <a:t>50,2</a:t>
                      </a:r>
                      <a:endParaRPr lang="ru-RU" sz="11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 CYR"/>
                          <a:ea typeface="Times New Roman"/>
                        </a:rPr>
                        <a:t>50,3</a:t>
                      </a:r>
                      <a:endParaRPr lang="ru-RU" sz="11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 CYR"/>
                          <a:ea typeface="Times New Roman"/>
                        </a:rPr>
                        <a:t>50,3</a:t>
                      </a:r>
                      <a:endParaRPr lang="ru-RU" sz="11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-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Calibri"/>
                        </a:rPr>
                        <a:t>-</a:t>
                      </a:r>
                      <a:endParaRPr lang="ru-RU" sz="1100" b="1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Количество муниципальных камер уличного видеонаблюдения установленных на 1 км2 города Майкопа,</a:t>
                      </a:r>
                      <a:r>
                        <a:rPr lang="ru-RU" sz="900" u="none" strike="noStrike" baseline="0" dirty="0">
                          <a:effectLst/>
                        </a:rPr>
                        <a:t> ед./км2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53" marR="5253" marT="5253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 CYR"/>
                          <a:ea typeface="Times New Roman"/>
                        </a:rPr>
                        <a:t>1,2</a:t>
                      </a:r>
                      <a:endParaRPr lang="ru-RU" sz="11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 CYR"/>
                          <a:ea typeface="Times New Roman"/>
                        </a:rPr>
                        <a:t>1,3</a:t>
                      </a:r>
                      <a:endParaRPr lang="ru-RU" sz="11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 CYR"/>
                          <a:ea typeface="Times New Roman"/>
                        </a:rPr>
                        <a:t>1,4</a:t>
                      </a:r>
                      <a:endParaRPr lang="ru-RU" sz="11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-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Calibri"/>
                        </a:rPr>
                        <a:t>-</a:t>
                      </a:r>
                      <a:endParaRPr lang="ru-RU" sz="1100" b="1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Доля звукового покрытия территории муниципального образования «Город Майкоп» </a:t>
                      </a:r>
                      <a:r>
                        <a:rPr lang="ru-RU" sz="900" u="none" strike="noStrike" dirty="0" smtClean="0">
                          <a:effectLst/>
                        </a:rPr>
                        <a:t> от </a:t>
                      </a:r>
                      <a:r>
                        <a:rPr lang="ru-RU" sz="900" u="none" strike="noStrike" dirty="0">
                          <a:effectLst/>
                        </a:rPr>
                        <a:t>общей площади муниципального образования «Город Майкоп»,</a:t>
                      </a:r>
                      <a:r>
                        <a:rPr lang="ru-RU" sz="900" u="none" strike="noStrike" baseline="0" dirty="0">
                          <a:effectLst/>
                        </a:rPr>
                        <a:t> </a:t>
                      </a:r>
                      <a:r>
                        <a:rPr kumimoji="0" lang="ru-RU" sz="900" kern="1200" dirty="0">
                          <a:effectLst/>
                        </a:rPr>
                        <a:t>% х 10</a:t>
                      </a:r>
                      <a:r>
                        <a:rPr kumimoji="0" lang="ru-RU" sz="900" kern="1200" baseline="30000" dirty="0">
                          <a:effectLst/>
                        </a:rPr>
                        <a:t>-2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53" marR="5253" marT="5253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 CYR"/>
                          <a:ea typeface="Times New Roman"/>
                        </a:rPr>
                        <a:t>3,6</a:t>
                      </a:r>
                      <a:endParaRPr lang="ru-RU" sz="11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 CYR"/>
                          <a:ea typeface="Times New Roman"/>
                        </a:rPr>
                        <a:t>1,0</a:t>
                      </a:r>
                      <a:endParaRPr lang="ru-RU" sz="11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</a:rPr>
                        <a:t>1,5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-</a:t>
                      </a:r>
                      <a:endParaRPr kumimoji="0" lang="ru-RU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Times New Roman"/>
                        </a:rPr>
                        <a:t>-</a:t>
                      </a:r>
                      <a:endParaRPr lang="ru-RU" sz="11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5036" t="8867" r="15981" b="10285"/>
          <a:stretch/>
        </p:blipFill>
        <p:spPr>
          <a:xfrm>
            <a:off x="279535" y="1340768"/>
            <a:ext cx="2674402" cy="208823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48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49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23528" y="120989"/>
            <a:ext cx="8275441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Муниципальная программа </a:t>
            </a:r>
            <a:endParaRPr lang="ru-RU" b="1" dirty="0" smtClean="0">
              <a:solidFill>
                <a:srgbClr val="FF9933"/>
              </a:solidFill>
              <a:latin typeface="Arial Black" pitchFamily="34" charset="0"/>
              <a:ea typeface="+mj-ea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Социальная поддержка отдельных категорий граждан муниципального образования «Город Майкоп»</a:t>
            </a:r>
          </a:p>
          <a:p>
            <a:pPr algn="ctr">
              <a:spcBef>
                <a:spcPct val="0"/>
              </a:spcBef>
              <a:defRPr/>
            </a:pPr>
            <a:endParaRPr lang="ru-RU" b="1" dirty="0">
              <a:solidFill>
                <a:srgbClr val="FF9933"/>
              </a:solidFill>
              <a:latin typeface="Arial Black" pitchFamily="34" charset="0"/>
              <a:ea typeface="+mj-ea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2022-2026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62598" y="1544844"/>
            <a:ext cx="506095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1000" i="1" dirty="0">
              <a:solidFill>
                <a:srgbClr val="4E8542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ru-RU" sz="1050" dirty="0">
                <a:solidFill>
                  <a:schemeClr val="bg1"/>
                </a:solidFill>
              </a:rPr>
              <a:t>Повышение уровня и качества жизни отдельных категорий граждан, проживающих на территории муниципального образования «Город Майкоп</a:t>
            </a:r>
            <a:r>
              <a:rPr lang="ru-RU" sz="1050" dirty="0" smtClean="0">
                <a:solidFill>
                  <a:schemeClr val="bg1"/>
                </a:solidFill>
              </a:rPr>
              <a:t>».</a:t>
            </a:r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62598" y="2362961"/>
            <a:ext cx="505755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Задачи:</a:t>
            </a:r>
            <a:endParaRPr lang="ru-RU" sz="1000" b="1" dirty="0">
              <a:solidFill>
                <a:srgbClr val="4E8542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>
                <a:solidFill>
                  <a:schemeClr val="bg1"/>
                </a:solidFill>
              </a:rPr>
              <a:t>Оказание мер социальной поддержки и предоставление адресной социальной помощи отдельным категориям граждан.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>
                <a:solidFill>
                  <a:schemeClr val="bg1"/>
                </a:solidFill>
              </a:rPr>
              <a:t>Создание условий развития гражданского общества для интеграции инвалидов, а также маломобильных групп населения (далее – МГН) в социум через активную социальную деятельность.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349972"/>
              </p:ext>
            </p:extLst>
          </p:nvPr>
        </p:nvGraphicFramePr>
        <p:xfrm>
          <a:off x="323528" y="3861048"/>
          <a:ext cx="8578430" cy="208823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6082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40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40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940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9403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9403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88599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 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</a:t>
                      </a:r>
                      <a:r>
                        <a:rPr lang="ru-RU" sz="1100" dirty="0" smtClean="0"/>
                        <a:t>прогноз)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2028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7" marB="45727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2900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143 034,7</a:t>
                      </a:r>
                      <a:endParaRPr kumimoji="0" lang="ru-RU" sz="1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154 205,2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93 404,5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173 170,0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173 100,0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9" marB="45719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8609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37" marR="91437" marT="45719" marB="4571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812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Доля граждан, получивших социальную поддержку, к общему количеству обратившихся </a:t>
                      </a:r>
                      <a:r>
                        <a:rPr lang="ru-RU" sz="1100" u="none" strike="noStrike" dirty="0" smtClean="0">
                          <a:effectLst/>
                        </a:rPr>
                        <a:t>граждан, %</a:t>
                      </a:r>
                    </a:p>
                  </a:txBody>
                  <a:tcPr marL="9525" marR="9525" marT="9524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93,5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94,0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94,0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kumimoji="0"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1360" t="4640" r="12201"/>
          <a:stretch/>
        </p:blipFill>
        <p:spPr>
          <a:xfrm>
            <a:off x="0" y="934211"/>
            <a:ext cx="3435807" cy="28575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49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1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220486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</a:p>
        </p:txBody>
      </p:sp>
      <p:pic>
        <p:nvPicPr>
          <p:cNvPr id="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847282"/>
            <a:ext cx="8640960" cy="623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10000"/>
              </a:lnSpc>
            </a:pPr>
            <a:r>
              <a:rPr lang="ru-RU" sz="1300" dirty="0" smtClean="0">
                <a:solidFill>
                  <a:schemeClr val="bg1"/>
                </a:solidFill>
                <a:cs typeface="Times New Roman" pitchFamily="18" charset="0"/>
              </a:rPr>
              <a:t>1) </a:t>
            </a: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проведение ответственной бюджетной политики, способствующей обеспечению долгосрочной сбалансированности и устойчивости бюджета муниципального образования «Город Майкоп»;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2) неукоснительное соблюдение требований и ограничений, установленных бюджетным законодательством Российской Федерации;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3) сохранение социальной направленности бюджета муниципального образования «Город Майкоп»;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4) достижение национальных целей развития Российской Федерации путем реализации мероприятий муниципальных программ муниципального образования «Город Майкоп», включающих в себя проекты, реализуемые в рамках национальных проектов, в целях повышения качества жизни населения муниципального образования «Город Майкоп»;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5) недопущение принятия новых расходных обязательств, не обеспеченных источниками финансирования;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6) повышение качества управления муниципальными финансами и эффективности расходования бюджетных средств, усиление контроля за использованием бюджетных средств, достижением целевых показателей и достоверностью отчетности о результатах реализации муниципальных программ муниципального образования «Город Майкоп»;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7) недопущение просроченной кредиторской задолженности;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8) обеспечение достижения целей, решения задач, достижения целевых показателей, установленных Указом Президента Российской Федерации от 7 мая 2024 г. № 309 «О национальных целях развития Российской Федерации на период до 2030 года и на перспективу до 2036 года», Стратегией социально-экономического развития муниципального образования «Город Майкоп» до 2030 года, утвержденной Решением Совета народных депутатов муниципального образования «Город Майкоп» от 28 января 2021 г. № 153-рс «Об утверждении Стратегии социально-экономического развития муниципального образования «Город Майкоп» до 2030 года»;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9) проведение взвешенной долговой политики муниципального образования «Город Майкоп»;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10) своевременное исполнение принятых обязательств по погашению и обслуживанию муниципального долга для поддержания на высоком уровне деловой репутации муниципального образования «Город Майкоп» как заемщика средств, при привлечении кредитных ресурсов;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11) гибкое реагирование на изменяющиеся условия финансовых рынков и использование наиболее благоприятных источников и форм заимствований;</a:t>
            </a:r>
          </a:p>
          <a:p>
            <a:pPr indent="450000" algn="just">
              <a:lnSpc>
                <a:spcPct val="110000"/>
              </a:lnSpc>
            </a:pPr>
            <a:endParaRPr lang="ru-RU" sz="1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752" y="188640"/>
            <a:ext cx="9036496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Основные направления бюджетной политики муниципального образования «Город Майкоп» на </a:t>
            </a:r>
            <a:r>
              <a:rPr lang="ru-RU" sz="1600" b="1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2026 </a:t>
            </a: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год и на плановый период </a:t>
            </a:r>
            <a:r>
              <a:rPr lang="ru-RU" sz="1600" b="1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2027 </a:t>
            </a: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и </a:t>
            </a:r>
            <a:r>
              <a:rPr lang="ru-RU" sz="1600" b="1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2028 </a:t>
            </a: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годов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88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6132" y="185110"/>
            <a:ext cx="8670454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Муниципальная программа </a:t>
            </a:r>
            <a:endParaRPr lang="ru-RU" b="1" dirty="0" smtClean="0">
              <a:solidFill>
                <a:srgbClr val="F78843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Улучшение жилищных условий граждан, проживающих в муниципальном образовании </a:t>
            </a:r>
            <a:endParaRPr lang="ru-RU" b="1" dirty="0" smtClean="0">
              <a:solidFill>
                <a:srgbClr val="F78843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Город Майкоп» </a:t>
            </a:r>
          </a:p>
          <a:p>
            <a:pPr algn="ctr">
              <a:defRPr/>
            </a:pPr>
            <a:endParaRPr lang="ru-RU" sz="1000" dirty="0">
              <a:ln w="1270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86136" y="2420888"/>
            <a:ext cx="46341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Цель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ct val="0"/>
              </a:spcBef>
              <a:defRPr/>
            </a:pPr>
            <a:r>
              <a:rPr lang="ru-RU" sz="1050" dirty="0">
                <a:solidFill>
                  <a:schemeClr val="bg1"/>
                </a:solidFill>
                <a:cs typeface="Arial" charset="0"/>
              </a:rPr>
              <a:t>Обеспечение реализации комплекса мероприятий, направленных на улучшение жилищных условий </a:t>
            </a:r>
            <a:r>
              <a:rPr lang="ru-RU" sz="1050" dirty="0" smtClean="0">
                <a:solidFill>
                  <a:schemeClr val="bg1"/>
                </a:solidFill>
                <a:cs typeface="Arial" charset="0"/>
              </a:rPr>
              <a:t>граждан.</a:t>
            </a:r>
            <a:endParaRPr lang="ru-RU" sz="105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95237" y="3458569"/>
            <a:ext cx="463732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fontAlgn="t"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050" dirty="0">
                <a:solidFill>
                  <a:schemeClr val="bg1"/>
                </a:solidFill>
                <a:cs typeface="Arial" charset="0"/>
              </a:rPr>
              <a:t>1. Повышение уровня обеспеченности жильем отдельных категорий граждан.</a:t>
            </a:r>
          </a:p>
          <a:p>
            <a:pPr algn="just" fontAlgn="t"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050" dirty="0">
                <a:solidFill>
                  <a:schemeClr val="bg1"/>
                </a:solidFill>
                <a:cs typeface="Arial" charset="0"/>
              </a:rPr>
              <a:t>2. Обеспечение безопасных жилищных условий гражданам, проживающим в муниципальном образовании «Город Майкоп».</a:t>
            </a:r>
          </a:p>
          <a:p>
            <a:pPr algn="just" fontAlgn="t">
              <a:spcBef>
                <a:spcPct val="0"/>
              </a:spcBef>
              <a:defRPr/>
            </a:pPr>
            <a:endParaRPr lang="ru-RU" sz="1050" dirty="0">
              <a:solidFill>
                <a:schemeClr val="bg1"/>
              </a:solidFill>
              <a:cs typeface="Arial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500666"/>
              </p:ext>
            </p:extLst>
          </p:nvPr>
        </p:nvGraphicFramePr>
        <p:xfrm>
          <a:off x="276696" y="4784503"/>
          <a:ext cx="8569325" cy="170528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5271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842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26723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45" marB="457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</a:t>
                      </a:r>
                      <a:r>
                        <a:rPr lang="ru-RU" sz="1100" baseline="0" dirty="0" smtClean="0"/>
                        <a:t> г. </a:t>
                      </a:r>
                      <a:r>
                        <a:rPr lang="ru-RU" sz="1100" dirty="0" smtClean="0"/>
                        <a:t>(факт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2028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1567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505 759,6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309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095,7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217 013,2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170 034,5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183 185,1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5" marB="45715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4459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45" marB="4574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253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Число граждан (семей), улучшивших </a:t>
                      </a:r>
                      <a:r>
                        <a:rPr lang="ru-RU" sz="900" u="none" strike="noStrike" dirty="0" smtClean="0">
                          <a:effectLst/>
                        </a:rPr>
                        <a:t>жилищные</a:t>
                      </a:r>
                      <a:r>
                        <a:rPr lang="ru-RU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</a:rPr>
                        <a:t>условия </a:t>
                      </a:r>
                      <a:r>
                        <a:rPr lang="ru-RU" sz="900" u="none" strike="noStrike" dirty="0">
                          <a:effectLst/>
                        </a:rPr>
                        <a:t>в отчетном году,</a:t>
                      </a:r>
                      <a:r>
                        <a:rPr lang="ru-RU" sz="900" u="none" strike="noStrike" baseline="0" dirty="0">
                          <a:effectLst/>
                        </a:rPr>
                        <a:t> чел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31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91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91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91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39371"/>
            <a:ext cx="3088260" cy="287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50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78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920316" y="1536973"/>
            <a:ext cx="50038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ru-RU" altLang="ru-RU" sz="1800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Цель: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050" dirty="0">
                <a:solidFill>
                  <a:schemeClr val="bg1"/>
                </a:solidFill>
                <a:latin typeface="+mn-lt"/>
              </a:rPr>
              <a:t>Повышение роли физической культуры и спорта в формировании здорового образа жизни населения муниципального образования «Город Майкоп</a:t>
            </a:r>
            <a:r>
              <a:rPr lang="ru-RU" altLang="ru-RU" sz="1050" dirty="0" smtClean="0">
                <a:solidFill>
                  <a:schemeClr val="bg1"/>
                </a:solidFill>
                <a:latin typeface="+mn-lt"/>
              </a:rPr>
              <a:t>».</a:t>
            </a:r>
            <a:endParaRPr lang="ru-RU" altLang="ru-RU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0316" y="2348880"/>
            <a:ext cx="5003800" cy="9694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b="1" i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Задачи</a:t>
            </a:r>
            <a:r>
              <a:rPr lang="ru-RU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занятий физической культурой и спортом для	         формирования здорового образа 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жизни.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физической культуры и массового спорта.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7337" y="116633"/>
            <a:ext cx="853313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Муниципальная программа «Развитие физической культуры и спорта, формирование здорового образа жизни населения муниципального образования «Город Майкоп»</a:t>
            </a:r>
          </a:p>
          <a:p>
            <a:pPr algn="ctr">
              <a:defRPr/>
            </a:pPr>
            <a:endParaRPr lang="ru-RU" sz="1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2022 - </a:t>
            </a:r>
            <a:r>
              <a:rPr lang="ru-RU" sz="1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859769"/>
              </p:ext>
            </p:extLst>
          </p:nvPr>
        </p:nvGraphicFramePr>
        <p:xfrm>
          <a:off x="107503" y="3843727"/>
          <a:ext cx="8928993" cy="253486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2848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9304"/>
                <a:gridCol w="9282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701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2823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282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25483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 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</a:t>
                      </a:r>
                      <a:r>
                        <a:rPr lang="ru-RU" sz="1100" baseline="0" dirty="0" smtClean="0"/>
                        <a:t> г.</a:t>
                      </a:r>
                      <a:endParaRPr lang="ru-RU" sz="1100" dirty="0"/>
                    </a:p>
                    <a:p>
                      <a:pPr algn="ctr"/>
                      <a:r>
                        <a:rPr lang="ru-RU" sz="1100" dirty="0" smtClean="0"/>
                        <a:t>(факт)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91441" marR="91441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/>
                        <a:t>(прогноз)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2028</a:t>
                      </a:r>
                      <a:r>
                        <a:rPr lang="ru-RU" sz="1100" baseline="0" dirty="0" smtClean="0"/>
                        <a:t> г.</a:t>
                      </a:r>
                      <a:r>
                        <a:rPr lang="ru-RU" sz="1100" dirty="0" smtClean="0"/>
                        <a:t> (прогноз)</a:t>
                      </a:r>
                      <a:endParaRPr lang="ru-RU" sz="11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3" marB="45723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0081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</a:rPr>
                        <a:t>94 896,2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1444" marR="91444" marT="45715" marB="4571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127 135,9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112 130,7</a:t>
                      </a:r>
                      <a:endParaRPr kumimoji="0" lang="ru-RU" sz="11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114 446,0</a:t>
                      </a:r>
                      <a:endParaRPr kumimoji="0" lang="ru-RU" sz="11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117 436,1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0284"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23" marB="4572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Доля </a:t>
                      </a:r>
                      <a:r>
                        <a:rPr lang="ru-RU" sz="800" u="none" strike="noStrike" dirty="0" smtClean="0">
                          <a:effectLst/>
                        </a:rPr>
                        <a:t>населения муниципального образования «Город Майкоп», </a:t>
                      </a:r>
                      <a:r>
                        <a:rPr lang="ru-RU" sz="800" u="none" strike="noStrike" dirty="0">
                          <a:effectLst/>
                        </a:rPr>
                        <a:t>систематически занимающегося физической культурой и спортом,</a:t>
                      </a:r>
                      <a:r>
                        <a:rPr lang="ru-RU" sz="800" u="none" strike="noStrike" baseline="0" dirty="0">
                          <a:effectLst/>
                        </a:rPr>
                        <a:t> 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в общей численности населения муниципального образования </a:t>
                      </a:r>
                      <a:r>
                        <a:rPr lang="ru-RU" sz="800" u="none" strike="noStrike" dirty="0" smtClean="0">
                          <a:effectLst/>
                        </a:rPr>
                        <a:t>«Город Майкоп», </a:t>
                      </a:r>
                      <a:r>
                        <a:rPr lang="ru-RU" sz="800" u="none" strike="noStrike" baseline="0" dirty="0" smtClean="0">
                          <a:effectLst/>
                        </a:rPr>
                        <a:t>%</a:t>
                      </a:r>
                      <a:endParaRPr lang="ru-RU" sz="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55,0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57,8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60,7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4879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Доля обучающихся, систематически занимающихся физической культурой и спортом, в общей численности обучающихся, %</a:t>
                      </a:r>
                      <a:endParaRPr lang="ru-RU" sz="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82,0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82,5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83,0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2137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Доля горожан, выполнивших нормативы Всероссийского физкультурно-спортивного комплекса «Готов к труду и обороне», в общей численности населения, принявшего участие в выполнении нормативов Всероссийского физкультурно-спортивного комплекса «Готов к труду и обороне»,</a:t>
                      </a:r>
                      <a:r>
                        <a:rPr lang="ru-RU" sz="800" u="none" strike="noStrike" baseline="0" dirty="0">
                          <a:effectLst/>
                        </a:rPr>
                        <a:t> %</a:t>
                      </a:r>
                      <a:endParaRPr lang="ru-RU" sz="8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62,0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65,0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38" y="974023"/>
            <a:ext cx="3338010" cy="285293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51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6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067944" y="1670304"/>
            <a:ext cx="4788532" cy="60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8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Цель</a:t>
            </a:r>
            <a:r>
              <a:rPr lang="ru-RU" altLang="ru-RU" sz="1800" b="1" i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:</a:t>
            </a:r>
            <a:endParaRPr lang="ru-RU" altLang="ru-RU" sz="9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050" dirty="0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Профилактика заболеваний и формирование здорового образа жизни.</a:t>
            </a:r>
            <a:endParaRPr lang="ru-RU" altLang="ru-RU" sz="1050" dirty="0">
              <a:ln w="0"/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44" y="2565637"/>
            <a:ext cx="4788532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fontAlgn="t">
              <a:buFontTx/>
              <a:buAutoNum type="arabicPeriod"/>
              <a:defRPr/>
            </a:pPr>
            <a:endParaRPr lang="ru-RU" sz="9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ru-RU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Задачи</a:t>
            </a:r>
            <a:r>
              <a:rPr lang="ru-RU" b="1" i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ru-RU" sz="9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  <a:p>
            <a:pPr algn="just" fontAlgn="t">
              <a:spcBef>
                <a:spcPct val="0"/>
              </a:spcBef>
              <a:defRPr/>
            </a:pPr>
            <a:r>
              <a:rPr lang="ru-RU" sz="1050" dirty="0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Организация информационно-коммуникационной кампании по пропаганде здорового образа жизни, в целях улучшения качества жизни, включая здоровое питание.</a:t>
            </a:r>
          </a:p>
          <a:p>
            <a:pPr algn="just" fontAlgn="t">
              <a:spcBef>
                <a:spcPct val="0"/>
              </a:spcBef>
              <a:defRPr/>
            </a:pPr>
            <a:r>
              <a:rPr lang="ru-RU" sz="1050" dirty="0" smtClean="0">
                <a:ln w="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Своевременное информирование населения о возможности распространения социально значимых заболеваний и об угрозе  возникновения эпидемий.</a:t>
            </a:r>
          </a:p>
          <a:p>
            <a:pPr algn="just" fontAlgn="t">
              <a:spcBef>
                <a:spcPct val="0"/>
              </a:spcBef>
              <a:defRPr/>
            </a:pPr>
            <a:endParaRPr lang="ru-RU" sz="1050" dirty="0">
              <a:ln w="0"/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500" y="221788"/>
            <a:ext cx="9001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Муниципальная программа </a:t>
            </a:r>
            <a:endParaRPr lang="ru-RU" b="1" dirty="0" smtClean="0">
              <a:solidFill>
                <a:srgbClr val="F78843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Укрепление общественного здоровья населения муниципального образования «Город Майкоп»</a:t>
            </a:r>
          </a:p>
          <a:p>
            <a:pPr algn="ctr">
              <a:defRPr/>
            </a:pPr>
            <a:endParaRPr lang="ru-RU" sz="10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381198"/>
              </p:ext>
            </p:extLst>
          </p:nvPr>
        </p:nvGraphicFramePr>
        <p:xfrm>
          <a:off x="377534" y="4221089"/>
          <a:ext cx="8612658" cy="25202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4104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8528"/>
                <a:gridCol w="674512"/>
                <a:gridCol w="1168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3338"/>
                <a:gridCol w="89447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944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01934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Объем финансирования муниципальной программы (тыс</a:t>
                      </a:r>
                      <a:r>
                        <a:rPr lang="ru-RU" sz="1100" dirty="0" smtClean="0"/>
                        <a:t>.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100" dirty="0" smtClean="0"/>
                        <a:t>руб</a:t>
                      </a:r>
                      <a:r>
                        <a:rPr lang="ru-RU" sz="1100" dirty="0"/>
                        <a:t>.)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 г.</a:t>
                      </a:r>
                    </a:p>
                    <a:p>
                      <a:pPr algn="ctr"/>
                      <a:r>
                        <a:rPr lang="ru-RU" sz="1100" dirty="0" smtClean="0"/>
                        <a:t>(факт)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 г.</a:t>
                      </a:r>
                    </a:p>
                    <a:p>
                      <a:pPr algn="ctr"/>
                      <a:r>
                        <a:rPr lang="ru-RU" sz="1100" dirty="0" smtClean="0"/>
                        <a:t>(оценка)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2026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2027 г. 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2028 г.</a:t>
                      </a:r>
                    </a:p>
                    <a:p>
                      <a:pPr algn="ctr"/>
                      <a:r>
                        <a:rPr lang="ru-RU" sz="1100" dirty="0" smtClean="0"/>
                        <a:t>(прогноз</a:t>
                      </a:r>
                      <a:r>
                        <a:rPr lang="ru-RU" sz="1100" dirty="0"/>
                        <a:t>)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29" marB="45729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8112"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</a:rPr>
                        <a:t>30,0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30,0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/>
                        <a:t>31,2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/>
                        <a:t>32,4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100" b="1" kern="1200" dirty="0" smtClean="0"/>
                        <a:t>41,0</a:t>
                      </a:r>
                      <a:endParaRPr kumimoji="0" lang="ru-RU" sz="11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8112">
                <a:tc gridSpan="7"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Целевые показатели реализации муниципальной программы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9" marR="91449" marT="45725" marB="457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02122"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ru-RU" sz="1100" kern="1200" dirty="0" smtClean="0"/>
                        <a:t>Доля населения, проинформированного о профилактике здорового образа жизни, %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3,1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3,2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3,4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kern="1200" dirty="0" smtClean="0"/>
                        <a:t>-</a:t>
                      </a:r>
                      <a:endParaRPr kumimoji="0" lang="ru-RU" sz="110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0874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52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63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0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Заголовок 1"/>
          <p:cNvSpPr txBox="1">
            <a:spLocks/>
          </p:cNvSpPr>
          <p:nvPr/>
        </p:nvSpPr>
        <p:spPr bwMode="auto">
          <a:xfrm>
            <a:off x="226101" y="116632"/>
            <a:ext cx="8748972" cy="792088"/>
          </a:xfrm>
          <a:prstGeom prst="rect">
            <a:avLst/>
          </a:prstGeom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66775" fontAlgn="base">
              <a:spcAft>
                <a:spcPct val="0"/>
              </a:spcAft>
              <a:defRPr/>
            </a:pPr>
            <a:r>
              <a:rPr lang="ru-RU" sz="1800" b="1" dirty="0" smtClean="0">
                <a:solidFill>
                  <a:srgbClr val="F78843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Структура муниципального долга (в соответствии с Бюджетным кодексом Российской Федерации)</a:t>
            </a:r>
            <a:endParaRPr lang="ru-RU" sz="1800" b="1" dirty="0">
              <a:solidFill>
                <a:srgbClr val="F78843"/>
              </a:solidFill>
              <a:latin typeface="Arial Black" panose="020B0A040201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55" name="Picture 2" descr="http://news.sevas.com/uploads/cache/watermark/news/39932/foto_moneysa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3395203" cy="189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58009868"/>
              </p:ext>
            </p:extLst>
          </p:nvPr>
        </p:nvGraphicFramePr>
        <p:xfrm>
          <a:off x="-108520" y="908720"/>
          <a:ext cx="7183773" cy="3242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31109171"/>
              </p:ext>
            </p:extLst>
          </p:nvPr>
        </p:nvGraphicFramePr>
        <p:xfrm>
          <a:off x="2843808" y="3573016"/>
          <a:ext cx="6825913" cy="254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>
                <a:solidFill>
                  <a:schemeClr val="tx1"/>
                </a:solidFill>
              </a:rPr>
              <a:pPr/>
              <a:t>53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95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9783" y="1412776"/>
            <a:ext cx="8424935" cy="288032"/>
          </a:xfrm>
        </p:spPr>
        <p:txBody>
          <a:bodyPr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/>
          <a:p>
            <a:r>
              <a:rPr lang="ru-RU" sz="1200" b="1" dirty="0">
                <a:solidFill>
                  <a:schemeClr val="accent4">
                    <a:lumMod val="5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СТРУКТУРА МУНИЦИПАЛЬНОГО ДОЛГА МУНИЦИПАЛЬНОГО ОБРАЗОВАНИЯ «ГОРОД МАЙКОП</a:t>
            </a: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» (</a:t>
            </a:r>
            <a:r>
              <a:rPr lang="ru-RU" sz="12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тыс.руб</a:t>
            </a: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.)</a:t>
            </a:r>
            <a:endParaRPr lang="ru-RU" sz="1200" b="1" dirty="0">
              <a:solidFill>
                <a:schemeClr val="accent4">
                  <a:lumMod val="50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96704298"/>
              </p:ext>
            </p:extLst>
          </p:nvPr>
        </p:nvGraphicFramePr>
        <p:xfrm>
          <a:off x="2" y="1772816"/>
          <a:ext cx="8859821" cy="3895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0" y="28785"/>
            <a:ext cx="8844719" cy="476672"/>
          </a:xfrm>
          <a:prstGeom prst="rect">
            <a:avLst/>
          </a:prstGeom>
          <a:noFill/>
          <a:ln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>
              <a:ln>
                <a:solidFill>
                  <a:srgbClr val="FFC000"/>
                </a:solidFill>
              </a:ln>
              <a:solidFill>
                <a:srgbClr val="FFCC99"/>
              </a:solidFill>
            </a:endParaRPr>
          </a:p>
          <a:p>
            <a:pPr algn="ctr"/>
            <a:r>
              <a:rPr lang="ru-RU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МУНИЦИПАЛЬНЫЙ ДОЛГ МУНИЦИПАЛЬНОГО ОБРАЗОВАНИЯ «ГОРОД МАЙКОП»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512354"/>
            <a:ext cx="9144000" cy="90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prstClr val="black"/>
              </a:solidFill>
            </a:endParaRP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Бюджетным Кодексом Российской Федерации предельный объем муниципального долга не должен превышать утвержденный  общий  годовой объем доходов бюджета муниципального образования  «Город Майкоп» без учета утвержденного объема безвозмездных поступлений и (или) поступлений налоговых доходов по дополнительным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нормативам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отчислений.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48837" y="4638697"/>
            <a:ext cx="338554" cy="69627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900" dirty="0"/>
              <a:t>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504 454,0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728" y="4293096"/>
            <a:ext cx="353943" cy="10689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100" dirty="0" smtClean="0">
                <a:solidFill>
                  <a:prstClr val="black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0,0</a:t>
            </a:r>
            <a:endParaRPr lang="ru-RU" sz="1100" dirty="0">
              <a:solidFill>
                <a:prstClr val="black"/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1547664" y="5697940"/>
            <a:ext cx="5904656" cy="442603"/>
          </a:xfrm>
          <a:prstGeom prst="rightArrow">
            <a:avLst/>
          </a:prstGeom>
          <a:solidFill>
            <a:srgbClr val="77EAED"/>
          </a:solidFill>
          <a:ln>
            <a:solidFill>
              <a:srgbClr val="77EAED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b="1" dirty="0">
                <a:solidFill>
                  <a:prstClr val="black"/>
                </a:solidFill>
              </a:rPr>
              <a:t> </a:t>
            </a:r>
            <a:r>
              <a:rPr lang="ru-RU" sz="900" b="1" dirty="0" smtClean="0">
                <a:solidFill>
                  <a:prstClr val="black"/>
                </a:solidFill>
              </a:rPr>
              <a:t>   29,7                                       </a:t>
            </a:r>
            <a:r>
              <a:rPr lang="en-US" sz="900" b="1" dirty="0" smtClean="0">
                <a:solidFill>
                  <a:prstClr val="black"/>
                </a:solidFill>
              </a:rPr>
              <a:t>3</a:t>
            </a:r>
            <a:r>
              <a:rPr lang="ru-RU" sz="900" b="1" smtClean="0">
                <a:solidFill>
                  <a:prstClr val="black"/>
                </a:solidFill>
              </a:rPr>
              <a:t>2,5                                        36,2                                         33,5                                        31,1</a:t>
            </a:r>
            <a:endParaRPr lang="ru-RU" sz="900" b="1" dirty="0">
              <a:solidFill>
                <a:prstClr val="black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1547664" y="6165305"/>
            <a:ext cx="5904656" cy="432048"/>
          </a:xfrm>
          <a:prstGeom prst="rightArrow">
            <a:avLst/>
          </a:prstGeom>
          <a:solidFill>
            <a:srgbClr val="A5E3F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prstClr val="black"/>
                </a:solidFill>
              </a:rPr>
              <a:t>   945</a:t>
            </a:r>
            <a:r>
              <a:rPr lang="en-US" sz="900" b="1" dirty="0" smtClean="0">
                <a:solidFill>
                  <a:prstClr val="black"/>
                </a:solidFill>
              </a:rPr>
              <a:t>,</a:t>
            </a:r>
            <a:r>
              <a:rPr lang="ru-RU" sz="900" b="1" dirty="0" smtClean="0">
                <a:solidFill>
                  <a:prstClr val="black"/>
                </a:solidFill>
              </a:rPr>
              <a:t>5                                      1 743,5                                </a:t>
            </a:r>
            <a:r>
              <a:rPr lang="en-US" sz="900" b="1" dirty="0" smtClean="0">
                <a:solidFill>
                  <a:prstClr val="black"/>
                </a:solidFill>
              </a:rPr>
              <a:t>   </a:t>
            </a:r>
            <a:r>
              <a:rPr lang="ru-RU" sz="900" b="1" dirty="0" smtClean="0">
                <a:solidFill>
                  <a:prstClr val="black"/>
                </a:solidFill>
              </a:rPr>
              <a:t>86 675,5                                 160</a:t>
            </a:r>
            <a:r>
              <a:rPr lang="en-US" sz="900" b="1" dirty="0" smtClean="0">
                <a:solidFill>
                  <a:prstClr val="black"/>
                </a:solidFill>
              </a:rPr>
              <a:t> </a:t>
            </a:r>
            <a:r>
              <a:rPr lang="ru-RU" sz="900" b="1" smtClean="0">
                <a:solidFill>
                  <a:prstClr val="black"/>
                </a:solidFill>
              </a:rPr>
              <a:t>009,0                            242 025,7</a:t>
            </a:r>
            <a:endParaRPr lang="ru-RU" sz="900" b="1" dirty="0">
              <a:solidFill>
                <a:prstClr val="black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324704" y="5503363"/>
            <a:ext cx="1526833" cy="645527"/>
          </a:xfrm>
          <a:prstGeom prst="ellipse">
            <a:avLst/>
          </a:prstGeom>
          <a:solidFill>
            <a:srgbClr val="77EAE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prstClr val="black"/>
                </a:solidFill>
              </a:rPr>
              <a:t>Уровень долговой </a:t>
            </a:r>
            <a:r>
              <a:rPr lang="ru-RU" sz="900" dirty="0" smtClean="0">
                <a:solidFill>
                  <a:prstClr val="black"/>
                </a:solidFill>
              </a:rPr>
              <a:t>нагрузки, %</a:t>
            </a:r>
            <a:endParaRPr lang="ru-RU" sz="900" dirty="0">
              <a:solidFill>
                <a:prstClr val="black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7293576" y="6021288"/>
            <a:ext cx="1545959" cy="648072"/>
          </a:xfrm>
          <a:prstGeom prst="ellipse">
            <a:avLst/>
          </a:prstGeom>
          <a:solidFill>
            <a:srgbClr val="A5E3F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prstClr val="black"/>
                </a:solidFill>
              </a:rPr>
              <a:t>Расходы на обслуживание муниципального долга, тыс. руб.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2903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041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6" y="0"/>
            <a:ext cx="91622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332656"/>
            <a:ext cx="6529388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НАЦИОНАЛЬНЫЕ ПРОЕКТЫ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588242" y="880042"/>
            <a:ext cx="1036915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ru-RU" b="1" dirty="0"/>
              <a:t>На территории муниципального образования </a:t>
            </a:r>
            <a:endParaRPr lang="ru-RU" b="1" dirty="0" smtClean="0"/>
          </a:p>
          <a:p>
            <a:pPr algn="ctr"/>
            <a:r>
              <a:rPr lang="ru-RU" b="1" dirty="0" smtClean="0"/>
              <a:t>«</a:t>
            </a:r>
            <a:r>
              <a:rPr lang="ru-RU" b="1" dirty="0"/>
              <a:t>Город </a:t>
            </a:r>
            <a:r>
              <a:rPr lang="ru-RU" b="1" dirty="0" smtClean="0"/>
              <a:t>Майкоп» в 2026 г. будут реализовываться 4 национальных проекта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78" y="2492896"/>
            <a:ext cx="0" cy="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069983" y="1191411"/>
            <a:ext cx="3410061" cy="312410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225" tIns="22225" rIns="22225" bIns="22225" numCol="1" spcCol="1270" anchor="ctr" anchorCtr="0">
            <a:noAutofit/>
          </a:bodyPr>
          <a:lstStyle/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3500" kern="1200" dirty="0" smtClean="0"/>
          </a:p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3500" kern="1200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67297973"/>
              </p:ext>
            </p:extLst>
          </p:nvPr>
        </p:nvGraphicFramePr>
        <p:xfrm>
          <a:off x="26096" y="563488"/>
          <a:ext cx="9014171" cy="5482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26096" y="4903043"/>
            <a:ext cx="1809600" cy="504056"/>
          </a:xfrm>
          <a:prstGeom prst="round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63 275,6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405732" y="4903043"/>
            <a:ext cx="1809600" cy="504056"/>
          </a:xfrm>
          <a:prstGeom prst="roundRect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95 677,7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812507" y="4903043"/>
            <a:ext cx="1809600" cy="504056"/>
          </a:xfrm>
          <a:prstGeom prst="roundRect">
            <a:avLst/>
          </a:prstGeom>
          <a:solidFill>
            <a:srgbClr val="0AD487"/>
          </a:solidFill>
          <a:ln>
            <a:solidFill>
              <a:srgbClr val="0AD4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483 347,2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219282" y="4903043"/>
            <a:ext cx="1809600" cy="504056"/>
          </a:xfrm>
          <a:prstGeom prst="roundRect">
            <a:avLst/>
          </a:prstGeom>
          <a:solidFill>
            <a:srgbClr val="9966FF"/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84 208,5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20331" y="1576773"/>
            <a:ext cx="1042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тыс.</a:t>
            </a:r>
            <a:r>
              <a:rPr lang="en-US" dirty="0"/>
              <a:t> </a:t>
            </a:r>
            <a:r>
              <a:rPr lang="ru-RU" dirty="0"/>
              <a:t>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>
                <a:solidFill>
                  <a:schemeClr val="tx1"/>
                </a:solidFill>
              </a:rPr>
              <a:pPr/>
              <a:t>55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7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7913" y="620690"/>
            <a:ext cx="776817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Народное бюджетирование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222CCC8-11EE-45DF-84C6-010F74078198}"/>
              </a:ext>
            </a:extLst>
          </p:cNvPr>
          <p:cNvSpPr/>
          <p:nvPr/>
        </p:nvSpPr>
        <p:spPr>
          <a:xfrm>
            <a:off x="687913" y="4725146"/>
            <a:ext cx="7484488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indent="457200" algn="just"/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 indent="457200" algn="just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582342"/>
            <a:ext cx="83529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>
                <a:solidFill>
                  <a:schemeClr val="bg1"/>
                </a:solidFill>
              </a:rPr>
              <a:t>Инициативное бюджетирование (ИБ) – </a:t>
            </a:r>
            <a:r>
              <a:rPr lang="ru-RU" dirty="0" smtClean="0">
                <a:solidFill>
                  <a:schemeClr val="bg1"/>
                </a:solidFill>
              </a:rPr>
              <a:t>форма участия граждан в определении и выборе объектов расходования бюджетных средств и последующем контроле за реализацией отобранных проектов.</a:t>
            </a:r>
            <a:endParaRPr lang="en-US" dirty="0">
              <a:solidFill>
                <a:schemeClr val="bg1"/>
              </a:solidFill>
            </a:endParaRPr>
          </a:p>
          <a:p>
            <a:pPr indent="457200" algn="just"/>
            <a:r>
              <a:rPr lang="ru-RU" dirty="0">
                <a:solidFill>
                  <a:schemeClr val="bg1"/>
                </a:solidFill>
              </a:rPr>
              <a:t>Инициативные проекты, предлагаемые (планируемые) к реализации в </a:t>
            </a:r>
            <a:r>
              <a:rPr lang="ru-RU" dirty="0" smtClean="0">
                <a:solidFill>
                  <a:schemeClr val="bg1"/>
                </a:solidFill>
              </a:rPr>
              <a:t>202</a:t>
            </a:r>
            <a:r>
              <a:rPr lang="ru-RU" dirty="0" smtClean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6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году, могут быть выдвинуты инициаторами проектов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в </a:t>
            </a:r>
            <a:r>
              <a:rPr lang="ru-RU" dirty="0" smtClean="0">
                <a:solidFill>
                  <a:schemeClr val="bg1"/>
                </a:solidFill>
              </a:rPr>
              <a:t>202</a:t>
            </a:r>
            <a:r>
              <a:rPr lang="ru-RU" dirty="0" smtClean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5 </a:t>
            </a:r>
            <a:r>
              <a:rPr lang="ru-RU" dirty="0" smtClean="0">
                <a:solidFill>
                  <a:schemeClr val="bg1"/>
                </a:solidFill>
              </a:rPr>
              <a:t>году.</a:t>
            </a:r>
          </a:p>
          <a:p>
            <a:pPr indent="457200" algn="just"/>
            <a:r>
              <a:rPr lang="ru-RU" dirty="0" smtClean="0">
                <a:solidFill>
                  <a:schemeClr val="bg1"/>
                </a:solidFill>
              </a:rPr>
              <a:t>Реализация инициативных проектов осуществляется за счет: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</a:rPr>
              <a:t>средств бюджета муниципального образования «Город Майкоп» в соответствии с бюджетным законодательством Российской Федерации;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</a:rPr>
              <a:t>инициативных платежей (при наличии);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</a:rPr>
              <a:t>добровольного имущественного и (или) трудового участия заинтересованных лиц.</a:t>
            </a:r>
          </a:p>
          <a:p>
            <a:pPr indent="457200" algn="just"/>
            <a:r>
              <a:rPr lang="ru-RU" dirty="0" smtClean="0">
                <a:solidFill>
                  <a:schemeClr val="bg1"/>
                </a:solidFill>
              </a:rPr>
              <a:t>Граждане </a:t>
            </a:r>
            <a:r>
              <a:rPr lang="ru-RU" dirty="0">
                <a:solidFill>
                  <a:schemeClr val="bg1"/>
                </a:solidFill>
              </a:rPr>
              <a:t>могут выдвигать инициативные проекты, направленные на решение вопросов, имеющих приоритетное значение для жителей муниципального образования «Город Майкоп» до 1 апреля ежегодно.</a:t>
            </a:r>
          </a:p>
          <a:p>
            <a:pPr indent="457200" algn="just"/>
            <a:r>
              <a:rPr lang="ru-RU" dirty="0">
                <a:solidFill>
                  <a:schemeClr val="bg1"/>
                </a:solidFill>
              </a:rPr>
              <a:t>На реализацию инициативных проектов бюджета на </a:t>
            </a:r>
            <a:r>
              <a:rPr lang="ru-RU" dirty="0" smtClean="0">
                <a:solidFill>
                  <a:schemeClr val="bg1"/>
                </a:solidFill>
              </a:rPr>
              <a:t>202</a:t>
            </a:r>
            <a:r>
              <a:rPr lang="ru-RU" dirty="0" smtClean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6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год и на плановый период </a:t>
            </a:r>
            <a:r>
              <a:rPr lang="ru-RU" dirty="0" smtClean="0">
                <a:solidFill>
                  <a:schemeClr val="bg1"/>
                </a:solidFill>
              </a:rPr>
              <a:t>202</a:t>
            </a:r>
            <a:r>
              <a:rPr lang="ru-RU" dirty="0" smtClean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7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и </a:t>
            </a:r>
            <a:r>
              <a:rPr lang="ru-RU" dirty="0" smtClean="0">
                <a:solidFill>
                  <a:schemeClr val="bg1"/>
                </a:solidFill>
              </a:rPr>
              <a:t>202</a:t>
            </a:r>
            <a:r>
              <a:rPr lang="ru-RU" dirty="0" smtClean="0">
                <a:solidFill>
                  <a:schemeClr val="bg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8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годов предусмотрено по 1 500,0 тыс.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руб. ежегодно.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56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8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base">
              <a:spcAft>
                <a:spcPct val="0"/>
              </a:spcAft>
              <a:buClrTx/>
              <a:buSzTx/>
              <a:buNone/>
            </a:pPr>
            <a:r>
              <a:rPr lang="ru-RU" altLang="ru-RU" sz="1700" b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А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Администратор доходов бюджета</a:t>
            </a:r>
            <a:r>
              <a:rPr lang="ru-RU" altLang="ru-RU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орган местного самоуправления, казенное учреждение, осуществляющий(ее): начисление, учет, контроль за правильностью исчисления, полнотой и своевременностью уплаты, взыскание, принятие решений о возврате (зачете) излишне уплаченных (взысканных) платежей, пеней и штрафов по ним, являющихся доходами бюджета муниципального образования.</a:t>
            </a:r>
          </a:p>
          <a:p>
            <a:pPr marL="0" lvl="0" indent="0" algn="ctr" fontAlgn="base">
              <a:spcAft>
                <a:spcPct val="0"/>
              </a:spcAft>
              <a:buClrTx/>
              <a:buSzTx/>
              <a:buNone/>
            </a:pPr>
            <a:r>
              <a:rPr lang="ru-RU" altLang="ru-RU" sz="17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Б</a:t>
            </a:r>
          </a:p>
          <a:p>
            <a:pPr mar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Безвозмездные поступления 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поступающие в бюджет денежные средства на безвозмездной и безвозвратной основе из вышестоящих бюджетов (межбюджетные трансферты в виде дотаций, субсидий, субвенций), а также перечисления от физических и юридических лиц.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Бюджет муниципального образования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(местный бюджет</a:t>
            </a: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—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это форма образования и расходования денежных средств в расчете на финансовый год, предназначенных для обеспечения задач и функций, отнесенных к предметам ведения местного самоуправления, путём исполнения  расходных обязательств соответствующего муниципального образования.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Бюджетный процесс </a:t>
            </a:r>
            <a:r>
              <a:rPr lang="ru-RU" altLang="ru-RU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деятельность по подготовке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marL="0" lvl="0" indent="0" algn="ctr" fontAlgn="base">
              <a:spcAft>
                <a:spcPct val="0"/>
              </a:spcAft>
              <a:buClrTx/>
              <a:buSzTx/>
              <a:buNone/>
            </a:pPr>
            <a:r>
              <a:rPr lang="ru-RU" altLang="ru-RU" sz="17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</a:t>
            </a:r>
          </a:p>
          <a:p>
            <a:pPr marL="0" lvl="0" indent="0" algn="just" fontAlgn="base">
              <a:spcAft>
                <a:spcPct val="0"/>
              </a:spcAft>
              <a:buClrTx/>
              <a:buSz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Ведомственная структура расходов бюджета </a:t>
            </a:r>
            <a:r>
              <a:rPr lang="ru-RU" altLang="ru-RU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altLang="ru-RU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распределение бюджетных средств по главным распорядителям бюджетных средств, по разделам, подразделам, целевым статьям и группам (группам, подгруппам) видов расходов бюджетной классификации РФ.</a:t>
            </a:r>
          </a:p>
          <a:p>
            <a:pPr marL="0" lvl="0" indent="0" algn="ctr" fontAlgn="base">
              <a:spcAft>
                <a:spcPct val="0"/>
              </a:spcAft>
              <a:buClrTx/>
              <a:buSzTx/>
              <a:buNone/>
            </a:pPr>
            <a:r>
              <a:rPr lang="ru-RU" altLang="ru-RU" sz="17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Г</a:t>
            </a:r>
          </a:p>
          <a:p>
            <a:pPr marL="0" lvl="0" indent="0" algn="just" fontAlgn="base">
              <a:spcAft>
                <a:spcPct val="0"/>
              </a:spcAft>
              <a:buClrTx/>
              <a:buSz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Главный распорядитель средств местного бюджета – </a:t>
            </a:r>
            <a:r>
              <a:rPr lang="ru-RU" altLang="ru-RU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орган местного самоуправления, а также наиболее значимое учреждение, указанное в ведомственной структуре расходов бюджета, имеющие право распределять бюджетные ассигнования и лимиты бюджетных обязательств между подведомственными распорядителями и (или) получателями бюджетных средств, если иное не установлено Бюджетным Кодексом Российской Федерации.</a:t>
            </a:r>
            <a:endParaRPr lang="ru-RU" altLang="ru-RU" sz="30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547814" y="476673"/>
            <a:ext cx="6048375" cy="647700"/>
          </a:xfrm>
          <a:prstGeom prst="rect">
            <a:avLst/>
          </a:prstGeom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Georgia" pitchFamily="18" charset="0"/>
              <a:buNone/>
            </a:pPr>
            <a:r>
              <a:rPr lang="ru-RU" sz="3200" b="1" dirty="0">
                <a:solidFill>
                  <a:srgbClr val="F78843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Глоссарий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8051"/>
            <a:ext cx="2232248" cy="158043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57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4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395536" y="1124744"/>
            <a:ext cx="8229600" cy="50014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Д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Дефицит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превышение расходов бюджета над его доходами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Дотации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 межбюджетные трансферты, предоставляемые на безвозмездной и безвозвратной основе без установления направлений их использования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Доходы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поступающие в бюджет средства</a:t>
            </a:r>
          </a:p>
          <a:p>
            <a:pPr marL="0" lvl="0" indent="0" algn="ctr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М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Муниципальная программа -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Межбюджетные отношения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взаимоотношения между публично-правовыми образованиями по вопросам осуществления бюджетного процесса.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Межбюджетные трансферты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средства, предоставляемые одним бюджетом бюджетной системы Российской Федерации другому бюджету</a:t>
            </a:r>
          </a:p>
          <a:p>
            <a:pPr marL="0" lvl="0" indent="0" algn="ctr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Налоговые доходы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доходы от предусмотренных законодательством Российской Федерации федеральных налогов и сборов, в том числе от налогов, предусмотренных специальными налоговыми режимами, законодательством Республики Адыгеи от региональных налогов и нормативными правовыми актами муниципального образования «Город Майкоп»  от местных налогов</a:t>
            </a:r>
          </a:p>
          <a:p>
            <a:pPr marL="0" lvl="0" indent="0" algn="just" eaLnBrk="0" fontAlgn="base" hangingPunct="0">
              <a:spcAft>
                <a:spcPct val="0"/>
              </a:spcAft>
              <a:buClrTx/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Неналоговые доходы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платежи, которые включают в себя возмездные операции от прямого предоставления в пользование имущества и природных ресурсов, от различного вида услуг, а также  платежи в виде штрафов или иных санкций за нарушения законодательства</a:t>
            </a:r>
            <a:endParaRPr lang="ru-RU" altLang="ru-RU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58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395536" y="1124744"/>
            <a:ext cx="8229600" cy="50014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476674"/>
            <a:ext cx="7632848" cy="531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altLang="ru-RU" sz="12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Профицит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превышение доходов бюджета над его расходами</a:t>
            </a: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altLang="ru-RU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Р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altLang="ru-RU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Расходы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выплачиваемые из бюджета средства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altLang="ru-RU" sz="16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Субвенция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целевые средства на выполнение тех задач и полномочий, которые региональные власти передают муниципалитетам. Например, предоставление образования в рамках образовательного стандарта, предоставления отдельным категориям граждан льгот на оплату жилищно-коммунальных услуг</a:t>
            </a: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Субсидия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(местным бюджетам из бюджета субъекта Российской Федерации) - целевые средства на решение приоритетных задач территорий при условии обязательного участия средств местных бюджетов. Например, субсидии на строительство детских садов, капитальный ремонт дорог, летний отдых детей и многое другое.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Ф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altLang="ru-RU" sz="16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Финансовое управление 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Администрации </a:t>
            </a: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муниципального образования «Город Майкоп»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структурное подразделение местной администрации, осуществляющее составление и организацию исполнения бюджета муниципального образования «Город Майкоп»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59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8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220486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</a:p>
        </p:txBody>
      </p:sp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065" y="332658"/>
            <a:ext cx="8496944" cy="6017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12) направление экономии средств, образовавшейся в результате проведения конкурентных процедур на закупку товаров, работ, услуг, на обеспечение принимаемых обязательств;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13) продолжение работы по оптимизации расходов на содержание бюджетной сети;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14) строгое соблюдение бюджетной дисциплины всеми участниками бюджетного процесса, повышение качества бюджетного учета и бюджетной отчетности;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15) планирование бюджетных инвестиций в объекты муниципальной собственности муниципального образования «Город Майкоп» должно осуществляться в рамках утвержденных муниципальных программ;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16) принятие </a:t>
            </a:r>
            <a:r>
              <a:rPr lang="ru-RU" sz="1300" dirty="0" smtClean="0">
                <a:solidFill>
                  <a:schemeClr val="bg1"/>
                </a:solidFill>
                <a:cs typeface="Times New Roman" pitchFamily="18" charset="0"/>
              </a:rPr>
              <a:t>мер, </a:t>
            </a: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направленных на увеличение объемов инвестиционных вложений и </a:t>
            </a:r>
            <a:r>
              <a:rPr lang="ru-RU" sz="1300" dirty="0" smtClean="0">
                <a:solidFill>
                  <a:schemeClr val="bg1"/>
                </a:solidFill>
                <a:cs typeface="Times New Roman" pitchFamily="18" charset="0"/>
              </a:rPr>
              <a:t>повышение </a:t>
            </a: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инвестиционной привлекательности муниципального образования «Город Майкоп»;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17) повышение эффективности осуществления муниципальных капитальных вложений в объекты капитального строительства муниципальной собственности; 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18) обеспечение внутреннего финансового контроля и контроля за соблюдением законодательства Российской Федерации и иных нормативных правовых актов о контрактной системе в сфере закупок товаров, работ, услуг для обеспечения муниципальных нужд при использовании бюджетных средств;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19) повышение качества оказания муниципальных услуг (выполнения работ);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20) увеличение доли муниципальных услуг, доступных в электронном виде;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21) применение отраслевыми, функциональными органами Администрации муниципального образования «Город Майкоп», в ведении которых находятся муниципальные бюджетные и автономные учреждения муниципального образования «Город Майкоп», системы контроля за выполнением объемных и качественных показателей муниципального задания, включая установление требований к отчетности о выполнении муниципального задания, представляемой муниципальными учреждениями; </a:t>
            </a:r>
            <a:endParaRPr lang="ru-RU" sz="1300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indent="450000" algn="just">
              <a:lnSpc>
                <a:spcPct val="110000"/>
              </a:lnSpc>
            </a:pPr>
            <a:r>
              <a:rPr lang="ru-RU" sz="1300" dirty="0" smtClean="0">
                <a:solidFill>
                  <a:schemeClr val="bg1"/>
                </a:solidFill>
                <a:cs typeface="Times New Roman" pitchFamily="18" charset="0"/>
              </a:rPr>
              <a:t>22</a:t>
            </a: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) развитие внутреннего финансового аудита, в том числе за счет проведения мониторинга качества финансового менеджмента главных распорядителей средств местного бюджета и главных администраторов доходов (источников финансирования дефицита) бюджета муниципального образования «Город Майкоп»;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23) принятие мер по привлечению к ответственности за допущенные нарушения, совершенствование нормативного обеспечения внутреннего муниципального финансового контроля и аудита;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24) осуществление мониторинга исполнения бюджета муниципального образования «Город Майкоп»;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24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6" name="TextBox 4"/>
          <p:cNvSpPr txBox="1">
            <a:spLocks noChangeArrowheads="1"/>
          </p:cNvSpPr>
          <p:nvPr/>
        </p:nvSpPr>
        <p:spPr bwMode="auto">
          <a:xfrm>
            <a:off x="2227326" y="3140970"/>
            <a:ext cx="6192837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r>
              <a:rPr lang="ru-RU" alt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Адыгея, город Майкоп, ул. </a:t>
            </a:r>
            <a:r>
              <a:rPr lang="ru-RU" altLang="ru-RU" sz="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Краснооктябрьская</a:t>
            </a:r>
            <a:r>
              <a:rPr lang="ru-RU" alt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21, 385000</a:t>
            </a:r>
          </a:p>
          <a:p>
            <a:pPr algn="l" eaLnBrk="1" hangingPunct="1"/>
            <a:endParaRPr lang="ru-RU" alt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/>
            <a:r>
              <a:rPr lang="ru-RU" alt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телефон (факс) 8(8772) 52-26-00</a:t>
            </a:r>
          </a:p>
        </p:txBody>
      </p:sp>
      <p:sp>
        <p:nvSpPr>
          <p:cNvPr id="95239" name="TextBox 6"/>
          <p:cNvSpPr txBox="1">
            <a:spLocks noChangeArrowheads="1"/>
          </p:cNvSpPr>
          <p:nvPr/>
        </p:nvSpPr>
        <p:spPr bwMode="auto">
          <a:xfrm>
            <a:off x="2356175" y="4558367"/>
            <a:ext cx="47418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alt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fdmra@yandex.ru</a:t>
            </a:r>
            <a:endParaRPr lang="ru-RU" alt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40" name="TextBox 8"/>
          <p:cNvSpPr txBox="1">
            <a:spLocks noChangeArrowheads="1"/>
          </p:cNvSpPr>
          <p:nvPr/>
        </p:nvSpPr>
        <p:spPr bwMode="auto">
          <a:xfrm>
            <a:off x="2416866" y="5501777"/>
            <a:ext cx="59046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График работы: </a:t>
            </a:r>
            <a:r>
              <a:rPr lang="ru-RU" alt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понедельник </a:t>
            </a:r>
            <a:r>
              <a:rPr lang="ru-RU" alt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– </a:t>
            </a:r>
            <a:r>
              <a:rPr lang="ru-RU" alt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четверг  </a:t>
            </a:r>
            <a:r>
              <a:rPr lang="ru-RU" alt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 </a:t>
            </a:r>
            <a:r>
              <a:rPr lang="ru-RU" alt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9-00 до 18-00</a:t>
            </a:r>
          </a:p>
          <a:p>
            <a:pPr algn="l" eaLnBrk="1" hangingPunct="1"/>
            <a:r>
              <a:rPr lang="ru-RU" alt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alt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пятница – с </a:t>
            </a:r>
            <a:r>
              <a:rPr lang="ru-RU" altLang="ru-RU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9-00 до 17-00, перерыв – с 13-00 до 13-48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9532" y="22797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 smtClean="0">
              <a:ln w="12700">
                <a:solidFill>
                  <a:srgbClr val="E66C7D">
                    <a:lumMod val="50000"/>
                  </a:srgbClr>
                </a:solidFill>
                <a:prstDash val="solid"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Финансовое управление Администрации муниципального образования </a:t>
            </a:r>
          </a:p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>
                <a:solidFill>
                  <a:srgbClr val="F78843"/>
                </a:solidFill>
                <a:latin typeface="Arial Black" panose="020B0A04020102020204" pitchFamily="34" charset="0"/>
                <a:cs typeface="Times New Roman" pitchFamily="18" charset="0"/>
              </a:rPr>
              <a:t>«Город Майкоп»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 w="12700">
                <a:solidFill>
                  <a:srgbClr val="E66C7D">
                    <a:lumMod val="50000"/>
                  </a:srgbClr>
                </a:solidFill>
                <a:prstDash val="solid"/>
              </a:ln>
              <a:solidFill>
                <a:srgbClr val="E66C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http://maikop.ru/ekonomika-i-finansy/finansovoe-upravlenie/</a:t>
            </a:r>
            <a:endParaRPr kumimoji="0" lang="ru-RU" sz="1600" b="1" i="0" u="none" strike="noStrike" kern="0" cap="none" spc="0" normalizeH="0" baseline="0" noProof="0" dirty="0">
              <a:ln w="12700">
                <a:solidFill>
                  <a:srgbClr val="E66C7D">
                    <a:lumMod val="50000"/>
                  </a:srgbClr>
                </a:solidFill>
                <a:prstDash val="solid"/>
              </a:ln>
              <a:solidFill>
                <a:srgbClr val="00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43" y="4219163"/>
            <a:ext cx="1008112" cy="1008112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11" y="3212976"/>
            <a:ext cx="996313" cy="75885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47" y="5100705"/>
            <a:ext cx="1726113" cy="129458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60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220486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</a:p>
        </p:txBody>
      </p:sp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065" y="332658"/>
            <a:ext cx="8496944" cy="2953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25) обеспечение прозрачности (открытости) местного бюджета за счет обеспечения доступности, наглядности информации о местном бюджете, расширения участия граждан в бюджетном процессе, дальнейшего развития существующих форм взаимодействия с гражданами в виде публичных слушаний и предоставления информации в формате «Бюджет для граждан»;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26) развитие практик инициативного бюджетирования на территории муниципального образования «Город Майкоп» в целях вовлечения граждан в бюджетный процесс;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27) осуществление финансовой поддержки инициативных проектов в целях активизации участия населения в решении вопросов местного значения;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chemeClr val="bg1"/>
                </a:solidFill>
                <a:cs typeface="Times New Roman" pitchFamily="18" charset="0"/>
              </a:rPr>
              <a:t>28) реализация мероприятий, направленных на повышение финансовой грамотности и формирование финансовой культуры населения муниципального образования «Город Майкоп</a:t>
            </a:r>
            <a:r>
              <a:rPr lang="ru-RU" sz="1300" dirty="0" smtClean="0">
                <a:solidFill>
                  <a:schemeClr val="bg1"/>
                </a:solidFill>
                <a:cs typeface="Times New Roman" pitchFamily="18" charset="0"/>
              </a:rPr>
              <a:t>».</a:t>
            </a:r>
          </a:p>
          <a:p>
            <a:pPr indent="450000" algn="just">
              <a:lnSpc>
                <a:spcPct val="110000"/>
              </a:lnSpc>
            </a:pPr>
            <a:endParaRPr lang="ru-RU" sz="1300" dirty="0">
              <a:solidFill>
                <a:schemeClr val="bg1"/>
              </a:solidFill>
              <a:cs typeface="Times New Roman" pitchFamily="18" charset="0"/>
            </a:endParaRPr>
          </a:p>
          <a:p>
            <a:pPr indent="450000" algn="just">
              <a:lnSpc>
                <a:spcPct val="110000"/>
              </a:lnSpc>
            </a:pPr>
            <a:endParaRPr lang="ru-RU" sz="1300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indent="450000" algn="ctr">
              <a:lnSpc>
                <a:spcPct val="110000"/>
              </a:lnSpc>
            </a:pPr>
            <a:r>
              <a:rPr lang="ru-RU" sz="1300" dirty="0" smtClean="0">
                <a:solidFill>
                  <a:schemeClr val="bg1"/>
                </a:solidFill>
                <a:cs typeface="Times New Roman" pitchFamily="18" charset="0"/>
              </a:rPr>
              <a:t>____________________</a:t>
            </a:r>
            <a:endParaRPr lang="ru-RU" sz="13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9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1540" y="1063713"/>
            <a:ext cx="8424936" cy="559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1300" dirty="0" smtClean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мобилизация </a:t>
            </a:r>
            <a:r>
              <a:rPr lang="ru-RU" sz="1300" dirty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 муниципального образования «Город Майкоп»;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выявление резервов доходной части бюджета муниципального образования «Город Майкоп»;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1300" dirty="0" smtClean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активация </a:t>
            </a:r>
            <a:r>
              <a:rPr lang="ru-RU" sz="1300" dirty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работы, направленной на легализацию трудовых отношений и снижение неформальной занятости;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продолжение работы по своевременному отражению изменений налогового законодательства Российской Федерации в нормативных правовых актах представительного органа муниципального образования «Город Майкоп»;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проведение политики обоснованности установления новых налоговых льгот и преференций путем взвешенных решений с учетом ограниченности возможностей бюджета муниципального образования «Город Майкоп»;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ru-RU" sz="1300" dirty="0" smtClean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ежегодная оценка </a:t>
            </a:r>
            <a:r>
              <a:rPr lang="ru-RU" sz="1300" dirty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расходов с последующим формированием предложений по сокращению или отмене неэффективных налоговых льгот и преференций, пересмотра условий их предоставления;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 дальнейшее совершенствование механизмов взаимодействия органов местного самоуправления </a:t>
            </a:r>
            <a:r>
              <a:rPr lang="ru-RU" sz="1300" dirty="0" smtClean="0">
                <a:solidFill>
                  <a:srgbClr val="22272F"/>
                </a:solidFill>
                <a:cs typeface="Times New Roman" panose="02020603050405020304" pitchFamily="18" charset="0"/>
              </a:rPr>
              <a:t>и исполнительных </a:t>
            </a:r>
            <a:r>
              <a:rPr lang="ru-RU" sz="1300" dirty="0">
                <a:solidFill>
                  <a:srgbClr val="22272F"/>
                </a:solidFill>
                <a:cs typeface="Times New Roman" panose="02020603050405020304" pitchFamily="18" charset="0"/>
              </a:rPr>
              <a:t>органов государственной власти Республики Адыгея, а также территориальных органов федеральных органов власти в части качественного администрирования источников доходов бюджета муниципального образования «Город Майкоп» и повышения уровня их собираемости;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rgbClr val="22272F"/>
                </a:solidFill>
                <a:cs typeface="Times New Roman" panose="02020603050405020304" pitchFamily="18" charset="0"/>
              </a:rPr>
              <a:t>8) продолжение работы по обеспечению полноценного и достоверного учета имущества, составляющего казну городских округов, а также земельных участков, государственная собственность на которые не разграничена и которые расположены в границах городских округов;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rgbClr val="22272F"/>
                </a:solidFill>
                <a:cs typeface="Times New Roman" panose="02020603050405020304" pitchFamily="18" charset="0"/>
              </a:rPr>
              <a:t>9) усиление муниципального земельного контроля</a:t>
            </a:r>
            <a:r>
              <a:rPr lang="ru-RU" sz="1300" dirty="0" smtClean="0">
                <a:solidFill>
                  <a:srgbClr val="22272F"/>
                </a:solidFill>
                <a:cs typeface="Times New Roman" panose="02020603050405020304" pitchFamily="18" charset="0"/>
              </a:rPr>
              <a:t>;</a:t>
            </a:r>
          </a:p>
          <a:p>
            <a:pPr indent="450000" algn="just">
              <a:lnSpc>
                <a:spcPct val="110000"/>
              </a:lnSpc>
            </a:pPr>
            <a:r>
              <a:rPr lang="ru-RU" sz="1300" dirty="0">
                <a:solidFill>
                  <a:srgbClr val="22272F"/>
                </a:solidFill>
                <a:cs typeface="Times New Roman" panose="02020603050405020304" pitchFamily="18" charset="0"/>
              </a:rPr>
              <a:t>10) повышение уровня ответственности главных администраторов доходов за качественное прогнозирование доходов бюджета и выполнение в полном объеме утвержденных годовых назначений по доходам бюджета муниципального образования «Город Майкоп»;</a:t>
            </a:r>
          </a:p>
          <a:p>
            <a:pPr indent="450000" algn="just">
              <a:lnSpc>
                <a:spcPct val="110000"/>
              </a:lnSpc>
            </a:pPr>
            <a:endParaRPr lang="ru-RU" sz="1300" dirty="0">
              <a:solidFill>
                <a:srgbClr val="22272F"/>
              </a:solidFill>
              <a:cs typeface="Times New Roman" panose="02020603050405020304" pitchFamily="18" charset="0"/>
            </a:endParaRPr>
          </a:p>
          <a:p>
            <a:pPr indent="450000" algn="just">
              <a:lnSpc>
                <a:spcPct val="110000"/>
              </a:lnSpc>
            </a:pPr>
            <a:r>
              <a:rPr lang="ru-RU" sz="1300" dirty="0" smtClean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6582"/>
            <a:ext cx="9144000" cy="747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5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Calibri"/>
              </a:rPr>
              <a:t> </a:t>
            </a:r>
            <a:endParaRPr lang="ru-RU" sz="11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Основные направления налоговой политики муниципального образования «Город Майкоп» на </a:t>
            </a:r>
            <a:r>
              <a:rPr lang="ru-RU" sz="1600" b="1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2026 </a:t>
            </a: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год и на плановый период </a:t>
            </a:r>
            <a:r>
              <a:rPr lang="ru-RU" sz="1600" b="1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2027 </a:t>
            </a: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и </a:t>
            </a:r>
            <a:r>
              <a:rPr lang="ru-RU" sz="1600" b="1" dirty="0" smtClean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2028 </a:t>
            </a:r>
            <a:r>
              <a:rPr lang="ru-RU" sz="1600" b="1" dirty="0">
                <a:solidFill>
                  <a:srgbClr val="FF9933"/>
                </a:solidFill>
                <a:latin typeface="Arial Black" pitchFamily="34" charset="0"/>
                <a:ea typeface="+mj-ea"/>
                <a:cs typeface="Times New Roman" pitchFamily="18" charset="0"/>
              </a:rPr>
              <a:t>годов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74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8218" y="476672"/>
            <a:ext cx="8424936" cy="303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14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</a:rPr>
              <a:t>11) усиление работы главных администраторов доходов по недопущению увеличения и сокращению объемов накопленной дебиторской задолженности по доходам бюджета муниципального образования «Город Майкоп</a:t>
            </a:r>
            <a:r>
              <a:rPr lang="ru-RU" sz="1400" dirty="0" smtClean="0">
                <a:solidFill>
                  <a:schemeClr val="bg1"/>
                </a:solidFill>
                <a:ea typeface="Calibri"/>
                <a:cs typeface="Times New Roman" panose="02020603050405020304" pitchFamily="18" charset="0"/>
              </a:rPr>
              <a:t>»;</a:t>
            </a:r>
            <a:endParaRPr lang="ru-RU" sz="1400" dirty="0">
              <a:solidFill>
                <a:schemeClr val="bg1"/>
              </a:solidFill>
              <a:ea typeface="Calibri"/>
              <a:cs typeface="Times New Roman" panose="02020603050405020304" pitchFamily="18" charset="0"/>
            </a:endParaRPr>
          </a:p>
          <a:p>
            <a:pPr indent="450000" algn="just">
              <a:lnSpc>
                <a:spcPct val="114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</a:rPr>
              <a:t>12) сокращение задолженности по налоговым и неналоговым доходам, усиление </a:t>
            </a:r>
            <a:r>
              <a:rPr lang="ru-RU" sz="1400" dirty="0" err="1">
                <a:solidFill>
                  <a:schemeClr val="bg1"/>
                </a:solidFill>
                <a:ea typeface="Calibri"/>
                <a:cs typeface="Times New Roman" panose="02020603050405020304" pitchFamily="18" charset="0"/>
              </a:rPr>
              <a:t>претензионно</a:t>
            </a:r>
            <a:r>
              <a:rPr lang="ru-RU" sz="1400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</a:rPr>
              <a:t>-исковой работы с недоимщиками по налоговым и неналоговым доходам в бюджет муниципального образования «Город Майкоп»;</a:t>
            </a:r>
          </a:p>
          <a:p>
            <a:pPr indent="450000" algn="just">
              <a:lnSpc>
                <a:spcPct val="114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400" dirty="0">
                <a:solidFill>
                  <a:schemeClr val="bg1"/>
                </a:solidFill>
                <a:ea typeface="Calibri"/>
                <a:cs typeface="Times New Roman" panose="02020603050405020304" pitchFamily="18" charset="0"/>
              </a:rPr>
              <a:t>13) повышение работы Межведомственной комиссии по вопросам погашения задолженности по налоговым и неналоговым поступлениям, обеспечения своевременной выплаты заработной платы в хозяйствующих субъектах на территории муниципального образования «Город Майкоп</a:t>
            </a:r>
            <a:r>
              <a:rPr lang="ru-RU" sz="1400" dirty="0" smtClean="0">
                <a:solidFill>
                  <a:schemeClr val="bg1"/>
                </a:solidFill>
                <a:ea typeface="Calibri"/>
                <a:cs typeface="Times New Roman" panose="02020603050405020304" pitchFamily="18" charset="0"/>
              </a:rPr>
              <a:t>».</a:t>
            </a:r>
          </a:p>
          <a:p>
            <a:pPr indent="450000" algn="just">
              <a:lnSpc>
                <a:spcPct val="114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1400" dirty="0">
              <a:solidFill>
                <a:schemeClr val="bg1"/>
              </a:solidFill>
              <a:ea typeface="Calibri"/>
              <a:cs typeface="Times New Roman" panose="02020603050405020304" pitchFamily="18" charset="0"/>
            </a:endParaRPr>
          </a:p>
          <a:p>
            <a:pPr indent="450000" algn="ctr">
              <a:lnSpc>
                <a:spcPct val="114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400" dirty="0" smtClean="0">
                <a:solidFill>
                  <a:schemeClr val="bg1"/>
                </a:solidFill>
                <a:ea typeface="Calibri"/>
                <a:cs typeface="Times New Roman" panose="02020603050405020304" pitchFamily="18" charset="0"/>
              </a:rPr>
              <a:t>_________________</a:t>
            </a:r>
            <a:endParaRPr lang="ru-RU" sz="1400" dirty="0">
              <a:solidFill>
                <a:schemeClr val="bg1"/>
              </a:solidFill>
              <a:ea typeface="Calibri"/>
              <a:cs typeface="Times New Roman" panose="02020603050405020304" pitchFamily="18" charset="0"/>
            </a:endParaRPr>
          </a:p>
          <a:p>
            <a:pPr indent="450000" algn="just">
              <a:lnSpc>
                <a:spcPct val="114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1400" dirty="0">
              <a:solidFill>
                <a:schemeClr val="bg1"/>
              </a:solidFill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30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21858</TotalTime>
  <Words>12203</Words>
  <Application>Microsoft Office PowerPoint</Application>
  <PresentationFormat>Экран (4:3)</PresentationFormat>
  <Paragraphs>2582</Paragraphs>
  <Slides>60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60</vt:i4>
      </vt:variant>
    </vt:vector>
  </HeadingPairs>
  <TitlesOfParts>
    <vt:vector size="77" baseType="lpstr">
      <vt:lpstr>SimSun</vt:lpstr>
      <vt:lpstr>Aharoni</vt:lpstr>
      <vt:lpstr>Arial</vt:lpstr>
      <vt:lpstr>Arial Black</vt:lpstr>
      <vt:lpstr>Book Antiqua</vt:lpstr>
      <vt:lpstr>Calibri</vt:lpstr>
      <vt:lpstr>Cambria</vt:lpstr>
      <vt:lpstr>Georgia</vt:lpstr>
      <vt:lpstr>Lucida Sans</vt:lpstr>
      <vt:lpstr>Tahoma</vt:lpstr>
      <vt:lpstr>Times New Roman</vt:lpstr>
      <vt:lpstr>Times New Roman CYR</vt:lpstr>
      <vt:lpstr>Wingdings</vt:lpstr>
      <vt:lpstr>Wingdings 2</vt:lpstr>
      <vt:lpstr>Wingdings 3</vt:lpstr>
      <vt:lpstr>Custom Design</vt:lpstr>
      <vt:lpstr>2_Апекс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МУНИЦИПАЛЬНОГО ДОЛГА МУНИЦИПАЛЬНОГО ОБРАЗОВАНИЯ «ГОРОД МАЙКОП» (тыс.руб.)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ПятыгинаВ</dc:creator>
  <cp:lastModifiedBy>ИВ Крамаренко</cp:lastModifiedBy>
  <cp:revision>2095</cp:revision>
  <cp:lastPrinted>2025-12-09T13:29:14Z</cp:lastPrinted>
  <dcterms:created xsi:type="dcterms:W3CDTF">2018-11-20T06:28:54Z</dcterms:created>
  <dcterms:modified xsi:type="dcterms:W3CDTF">2025-12-09T13:35:50Z</dcterms:modified>
</cp:coreProperties>
</file>